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2.xml" ContentType="application/xml"/>
  <Override PartName="/customXml/itemProps1.xml" ContentType="application/vnd.openxmlformats-officedocument.customXmlProperties+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_rels/item4.xml.rels" ContentType="application/vnd.openxmlformats-package.relationships+xml"/>
  <Override PartName="/customXml/item3.xml" ContentType="application/xml"/>
  <Override PartName="/customXml/itemProps2.xml" ContentType="application/vnd.openxmlformats-officedocument.customXmlProperties+xml"/>
  <Override PartName="/customXml/item4.xml" ContentType="application/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28.png" ContentType="image/png"/>
  <Override PartName="/ppt/media/image1.jpeg" ContentType="image/jpeg"/>
  <Override PartName="/ppt/media/image3.png" ContentType="image/png"/>
  <Override PartName="/ppt/media/image2.jpeg" ContentType="image/jpeg"/>
  <Override PartName="/ppt/media/image8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0.jpeg" ContentType="image/jpeg"/>
  <Override PartName="/ppt/media/image31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customXml" Target="../customXml/item4.xml"/><Relationship Id="rId8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r-Latn-R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r-Latn-R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r-Latn-R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r-Latn-R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hr-H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r-Latn-R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r-Latn-R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r-Latn-R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hr-H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r-Latn-R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r-Latn-R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hr-H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r-Latn-R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r-Latn-R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r-Latn-R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r-Latn-R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r-Latn-R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r-Latn-R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hr-H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r-Latn-R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r-Latn-R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r-Latn-R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r-Latn-R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hr-H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r-Latn-R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r-Latn-R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r-Latn-R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r-Latn-R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r-Latn-R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r-Latn-R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r-Latn-R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r-Latn-R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hr-H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r-Latn-R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r-Latn-R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r-Latn-R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sr-Latn-R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sr-Latn-R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r-Latn-R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sr-Latn-R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sr-Latn-R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r-Latn-R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sr-Latn-R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sr-Latn-R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sr-Latn-R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sr-Latn-R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sr-Latn-R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sr-Latn-RS" sz="2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sr-Latn-RS" sz="24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sr-Latn-RS" sz="20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sr-Latn-R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008A953B-270A-46CB-96D6-1206B3E2420A}" type="datetime">
              <a:rPr b="0" lang="hr-HR" sz="1200" spc="-1" strike="noStrike">
                <a:solidFill>
                  <a:srgbClr val="8b8b8b"/>
                </a:solidFill>
                <a:latin typeface="Calibri"/>
              </a:rPr>
              <a:t>3.06.20</a:t>
            </a:fld>
            <a:endParaRPr b="0" lang="hr-HR" sz="1200" spc="-1" strike="noStrike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hr-HR" sz="2400" spc="-1" strike="noStrike"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1DED4E1-2D79-470F-A9BA-FC360140655D}" type="slidenum">
              <a:rPr b="0" lang="hr-H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hr-HR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sr-Latn-R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sr-Latn-R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sr-Latn-R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r-Latn-R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sr-Latn-R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sr-Latn-R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r-Latn-R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sr-Latn-R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sr-Latn-R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sr-Latn-R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sr-Latn-R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hyperlink" Target="https://github.com/dgolner/edukacije" TargetMode="External"/><Relationship Id="rId3" Type="http://schemas.openxmlformats.org/officeDocument/2006/relationships/hyperlink" Target="https://www.mysql.com/why-mysql/presentations/" TargetMode="External"/><Relationship Id="rId4" Type="http://schemas.openxmlformats.org/officeDocument/2006/relationships/hyperlink" Target="https://www.toptal.com/developers/blog/data-science-and-databases" TargetMode="External"/><Relationship Id="rId5" Type="http://schemas.openxmlformats.org/officeDocument/2006/relationships/hyperlink" Target="https://blogs.oracle.com/author/tom-kyte" TargetMode="External"/><Relationship Id="rId6" Type="http://schemas.openxmlformats.org/officeDocument/2006/relationships/hyperlink" Target="https://asktom.oracle.com/" TargetMode="External"/><Relationship Id="rId7" Type="http://schemas.openxmlformats.org/officeDocument/2006/relationships/hyperlink" Target="http://www.dba-oracle.com/" TargetMode="External"/><Relationship Id="rId8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hyperlink" Target="mailto:darko.golner@gmail.com" TargetMode="External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s://github.com/dgolner/edukacije" TargetMode="External"/><Relationship Id="rId2" Type="http://schemas.openxmlformats.org/officeDocument/2006/relationships/hyperlink" Target="https://www.db4free.net/" TargetMode="Externa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0" y="43920"/>
            <a:ext cx="184320" cy="369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8" name="Picture 2_1" descr=""/>
          <p:cNvPicPr/>
          <p:nvPr/>
        </p:nvPicPr>
        <p:blipFill>
          <a:blip r:embed="rId1"/>
          <a:stretch/>
        </p:blipFill>
        <p:spPr>
          <a:xfrm>
            <a:off x="-108360" y="-133920"/>
            <a:ext cx="9360720" cy="7125840"/>
          </a:xfrm>
          <a:prstGeom prst="rect">
            <a:avLst/>
          </a:prstGeom>
          <a:ln>
            <a:noFill/>
          </a:ln>
        </p:spPr>
      </p:pic>
      <p:sp>
        <p:nvSpPr>
          <p:cNvPr id="119" name="CustomShape 2"/>
          <p:cNvSpPr/>
          <p:nvPr/>
        </p:nvSpPr>
        <p:spPr>
          <a:xfrm>
            <a:off x="0" y="2606040"/>
            <a:ext cx="9143640" cy="4385880"/>
          </a:xfrm>
          <a:prstGeom prst="rect">
            <a:avLst/>
          </a:prstGeom>
          <a:solidFill>
            <a:srgbClr val="82cdec">
              <a:alpha val="8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hr-HR" sz="3600" spc="-1" strike="noStrike">
                <a:solidFill>
                  <a:srgbClr val="004a7b"/>
                </a:solidFill>
                <a:latin typeface="Arial"/>
              </a:rPr>
              <a:t>SQL tuning / performanse</a:t>
            </a:r>
            <a:endParaRPr b="0" lang="hr-HR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hr-HR" sz="2000" spc="-1" strike="noStrike">
                <a:solidFill>
                  <a:srgbClr val="004a7b"/>
                </a:solidFill>
                <a:latin typeface="Arial"/>
              </a:rPr>
              <a:t>česte greške i kako ih ne ponoviti</a:t>
            </a:r>
            <a:endParaRPr b="0" lang="hr-HR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hr-HR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hr-HR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hr-H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hr-H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hr-H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hr-H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hr-H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hr-HR" sz="1800" spc="-1" strike="noStrike">
                <a:solidFill>
                  <a:srgbClr val="004a7b"/>
                </a:solidFill>
                <a:latin typeface="Arial"/>
              </a:rPr>
              <a:t>Darko Golner</a:t>
            </a:r>
            <a:endParaRPr b="0" lang="hr-H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hr-H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hr-H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hr-HR" sz="1800" spc="-1" strike="noStrike">
              <a:latin typeface="Arial"/>
            </a:endParaRPr>
          </a:p>
        </p:txBody>
      </p:sp>
      <p:pic>
        <p:nvPicPr>
          <p:cNvPr id="120" name="Picture 1_1" descr="Edit Note"/>
          <p:cNvPicPr/>
          <p:nvPr/>
        </p:nvPicPr>
        <p:blipFill>
          <a:blip r:embed="rId2"/>
          <a:stretch/>
        </p:blipFill>
        <p:spPr>
          <a:xfrm>
            <a:off x="0" y="0"/>
            <a:ext cx="9000" cy="9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0" y="43920"/>
            <a:ext cx="184320" cy="369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TextShape 2"/>
          <p:cNvSpPr txBox="1"/>
          <p:nvPr/>
        </p:nvSpPr>
        <p:spPr>
          <a:xfrm>
            <a:off x="0" y="260640"/>
            <a:ext cx="9143640" cy="555120"/>
          </a:xfrm>
          <a:prstGeom prst="rect">
            <a:avLst/>
          </a:prstGeom>
          <a:solidFill>
            <a:srgbClr val="82cdec"/>
          </a:solidFill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1" lang="hr-HR" sz="2800" spc="-1" strike="noStrike">
                <a:solidFill>
                  <a:srgbClr val="004a7b"/>
                </a:solidFill>
                <a:latin typeface="Arial"/>
              </a:rPr>
              <a:t>UNION ili UNION ALL</a:t>
            </a:r>
            <a:endParaRPr b="0" lang="sr-Latn-R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7" name="CustomShape 3"/>
          <p:cNvSpPr/>
          <p:nvPr/>
        </p:nvSpPr>
        <p:spPr>
          <a:xfrm>
            <a:off x="0" y="816120"/>
            <a:ext cx="4643640" cy="389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41825f"/>
                </a:solidFill>
                <a:latin typeface="Consolas"/>
                <a:ea typeface="NSimSun"/>
              </a:rPr>
              <a:t>-- union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SELECT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'Radno mjesto'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'Poslodavac'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url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'Link'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rok_prijave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'Rok prijave'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'Kategorija'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opis_posla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'Opis'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FROM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28200"/>
                </a:solidFill>
                <a:latin typeface="Consolas"/>
                <a:ea typeface="NSimSun"/>
              </a:rPr>
              <a:t>oglasi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JOIN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28200"/>
                </a:solidFill>
                <a:latin typeface="Consolas"/>
                <a:ea typeface="NSimSun"/>
              </a:rPr>
              <a:t>kategorije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ON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kat_id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JOIN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28200"/>
                </a:solidFill>
                <a:latin typeface="Consolas"/>
                <a:ea typeface="NSimSun"/>
              </a:rPr>
              <a:t>poslodavci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ON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pos_id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WHERE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aktivan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b="0" lang="hr-HR" sz="1000" spc="-1" strike="noStrike">
                <a:solidFill>
                  <a:srgbClr val="0000ff"/>
                </a:solidFill>
                <a:latin typeface="Consolas"/>
                <a:ea typeface="NSimSun"/>
              </a:rPr>
              <a:t>0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AND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LIKE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0000ff"/>
                </a:solidFill>
                <a:latin typeface="Consolas"/>
                <a:ea typeface="NSimSun"/>
              </a:rPr>
              <a:t>'IT%'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UNION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SELECT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'Radno mjesto'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'Poslodavac'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url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'Link'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rok_prijave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'Rok prijave'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'Kategorija'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opis_posla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'Opis'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FROM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28200"/>
                </a:solidFill>
                <a:latin typeface="Consolas"/>
                <a:ea typeface="NSimSun"/>
              </a:rPr>
              <a:t>oglasi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JOIN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28200"/>
                </a:solidFill>
                <a:latin typeface="Consolas"/>
                <a:ea typeface="NSimSun"/>
              </a:rPr>
              <a:t>kategorije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ON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kat_id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JOIN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28200"/>
                </a:solidFill>
                <a:latin typeface="Consolas"/>
                <a:ea typeface="NSimSun"/>
              </a:rPr>
              <a:t>poslodavci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ON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pos_id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WHERE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aktivan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b="0" lang="hr-HR" sz="1000" spc="-1" strike="noStrike">
                <a:solidFill>
                  <a:srgbClr val="0000ff"/>
                </a:solidFill>
                <a:latin typeface="Consolas"/>
                <a:ea typeface="NSimSun"/>
              </a:rPr>
              <a:t>0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AND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MATCH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(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opis_posla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)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AGAINST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(</a:t>
            </a:r>
            <a:r>
              <a:rPr b="0" lang="hr-HR" sz="1000" spc="-1" strike="noStrike">
                <a:solidFill>
                  <a:srgbClr val="0000ff"/>
                </a:solidFill>
                <a:latin typeface="Consolas"/>
                <a:ea typeface="NSimSun"/>
              </a:rPr>
              <a:t>'HTML'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);</a:t>
            </a:r>
            <a:endParaRPr b="0" lang="hr-HR" sz="1000" spc="-1" strike="noStrike">
              <a:latin typeface="Arial"/>
            </a:endParaRPr>
          </a:p>
        </p:txBody>
      </p:sp>
      <p:sp>
        <p:nvSpPr>
          <p:cNvPr id="188" name="CustomShape 4"/>
          <p:cNvSpPr/>
          <p:nvPr/>
        </p:nvSpPr>
        <p:spPr>
          <a:xfrm>
            <a:off x="4605120" y="816120"/>
            <a:ext cx="4680000" cy="404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41825f"/>
                </a:solidFill>
                <a:latin typeface="Consolas"/>
                <a:ea typeface="NSimSun"/>
              </a:rPr>
              <a:t>-- union all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SELECT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'Radno mjesto'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'Poslodavac'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url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'Link'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rok_prijave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'Rok prijave'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'Kategorija'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opis_posla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'Opis'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FROM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28200"/>
                </a:solidFill>
                <a:latin typeface="Consolas"/>
                <a:ea typeface="NSimSun"/>
              </a:rPr>
              <a:t>oglasi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JOIN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28200"/>
                </a:solidFill>
                <a:latin typeface="Consolas"/>
                <a:ea typeface="NSimSun"/>
              </a:rPr>
              <a:t>kategorije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ON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kat_id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JOIN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28200"/>
                </a:solidFill>
                <a:latin typeface="Consolas"/>
                <a:ea typeface="NSimSun"/>
              </a:rPr>
              <a:t>poslodavci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ON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pos_id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WHERE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aktivan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b="0" lang="hr-HR" sz="1000" spc="-1" strike="noStrike">
                <a:solidFill>
                  <a:srgbClr val="0000ff"/>
                </a:solidFill>
                <a:latin typeface="Consolas"/>
                <a:ea typeface="NSimSun"/>
              </a:rPr>
              <a:t>0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AND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LIKE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0000ff"/>
                </a:solidFill>
                <a:latin typeface="Consolas"/>
                <a:ea typeface="NSimSun"/>
              </a:rPr>
              <a:t>'IT%'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UNION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ALL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SELECT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'Radno mjesto'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'Poslodavac'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url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'Link'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rok_prijave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'Rok prijave'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'Kategorija'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opis_posla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'Opis'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FROM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28200"/>
                </a:solidFill>
                <a:latin typeface="Consolas"/>
                <a:ea typeface="NSimSun"/>
              </a:rPr>
              <a:t>oglasi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JOIN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28200"/>
                </a:solidFill>
                <a:latin typeface="Consolas"/>
                <a:ea typeface="NSimSun"/>
              </a:rPr>
              <a:t>kategorije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ON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kat_id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JOIN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28200"/>
                </a:solidFill>
                <a:latin typeface="Consolas"/>
                <a:ea typeface="NSimSun"/>
              </a:rPr>
              <a:t>poslodavci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ON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pos_id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WHERE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aktivan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b="0" lang="hr-HR" sz="1000" spc="-1" strike="noStrike">
                <a:solidFill>
                  <a:srgbClr val="0000ff"/>
                </a:solidFill>
                <a:latin typeface="Consolas"/>
                <a:ea typeface="NSimSun"/>
              </a:rPr>
              <a:t>0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AND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NOT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LIKE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0000ff"/>
                </a:solidFill>
                <a:latin typeface="Consolas"/>
                <a:ea typeface="NSimSun"/>
              </a:rPr>
              <a:t>'IT%'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AND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MATCH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(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opis_posla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)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AGAINST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(</a:t>
            </a:r>
            <a:r>
              <a:rPr b="0" lang="hr-HR" sz="1000" spc="-1" strike="noStrike">
                <a:solidFill>
                  <a:srgbClr val="0000ff"/>
                </a:solidFill>
                <a:latin typeface="Consolas"/>
                <a:ea typeface="NSimSun"/>
              </a:rPr>
              <a:t>'HTML'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);</a:t>
            </a:r>
            <a:endParaRPr b="0" lang="hr-HR" sz="1000" spc="-1" strike="noStrike">
              <a:latin typeface="Arial"/>
            </a:endParaRPr>
          </a:p>
        </p:txBody>
      </p:sp>
      <p:pic>
        <p:nvPicPr>
          <p:cNvPr id="189" name="Picture 2" descr=""/>
          <p:cNvPicPr/>
          <p:nvPr/>
        </p:nvPicPr>
        <p:blipFill>
          <a:blip r:embed="rId1"/>
          <a:stretch/>
        </p:blipFill>
        <p:spPr>
          <a:xfrm>
            <a:off x="899640" y="5072040"/>
            <a:ext cx="6476760" cy="785520"/>
          </a:xfrm>
          <a:prstGeom prst="rect">
            <a:avLst/>
          </a:prstGeom>
          <a:ln>
            <a:noFill/>
          </a:ln>
        </p:spPr>
      </p:pic>
      <p:pic>
        <p:nvPicPr>
          <p:cNvPr id="190" name="Picture 3" descr=""/>
          <p:cNvPicPr/>
          <p:nvPr/>
        </p:nvPicPr>
        <p:blipFill>
          <a:blip r:embed="rId2"/>
          <a:stretch/>
        </p:blipFill>
        <p:spPr>
          <a:xfrm>
            <a:off x="1272240" y="5940000"/>
            <a:ext cx="6096600" cy="657000"/>
          </a:xfrm>
          <a:prstGeom prst="rect">
            <a:avLst/>
          </a:prstGeom>
          <a:ln>
            <a:noFill/>
          </a:ln>
        </p:spPr>
      </p:pic>
      <p:sp>
        <p:nvSpPr>
          <p:cNvPr id="191" name="CustomShape 5"/>
          <p:cNvSpPr/>
          <p:nvPr/>
        </p:nvSpPr>
        <p:spPr>
          <a:xfrm flipH="1" rot="16200000">
            <a:off x="313200" y="4878720"/>
            <a:ext cx="667440" cy="503640"/>
          </a:xfrm>
          <a:prstGeom prst="bentConnector2">
            <a:avLst/>
          </a:prstGeom>
          <a:noFill/>
          <a:ln w="19080">
            <a:solidFill>
              <a:srgbClr val="004a7c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6"/>
          <p:cNvSpPr/>
          <p:nvPr/>
        </p:nvSpPr>
        <p:spPr>
          <a:xfrm rot="5400000">
            <a:off x="7091280" y="5187240"/>
            <a:ext cx="1359000" cy="803160"/>
          </a:xfrm>
          <a:prstGeom prst="bentConnector2">
            <a:avLst/>
          </a:prstGeom>
          <a:noFill/>
          <a:ln w="19080">
            <a:solidFill>
              <a:srgbClr val="004a7c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" dur="indefinite" restart="never" nodeType="tmRoot">
          <p:childTnLst>
            <p:seq>
              <p:cTn id="58" dur="indefinite" nodeType="mainSeq">
                <p:childTnLst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0" y="43920"/>
            <a:ext cx="184320" cy="369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TextShape 2"/>
          <p:cNvSpPr txBox="1"/>
          <p:nvPr/>
        </p:nvSpPr>
        <p:spPr>
          <a:xfrm>
            <a:off x="0" y="260640"/>
            <a:ext cx="9143640" cy="555120"/>
          </a:xfrm>
          <a:prstGeom prst="rect">
            <a:avLst/>
          </a:prstGeom>
          <a:solidFill>
            <a:srgbClr val="82cdec"/>
          </a:solidFill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1" lang="hr-HR" sz="2800" spc="-1" strike="noStrike">
                <a:solidFill>
                  <a:srgbClr val="004a7b"/>
                </a:solidFill>
                <a:latin typeface="Arial"/>
              </a:rPr>
              <a:t>MAX, MIN, ORDER BY</a:t>
            </a:r>
            <a:endParaRPr b="0" lang="sr-Latn-R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0" y="816120"/>
            <a:ext cx="5867640" cy="328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41825f"/>
                </a:solidFill>
                <a:latin typeface="Consolas"/>
                <a:ea typeface="NSimSun"/>
              </a:rPr>
              <a:t>-- max, min, subquery, order by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SELECT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  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d1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"Najraniji datum"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d2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"Najkasniji datum"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FROM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(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SELECT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   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          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(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SELECT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2896f0"/>
                </a:solidFill>
                <a:latin typeface="Consolas"/>
                <a:ea typeface="NSimSun"/>
              </a:rPr>
              <a:t>MIN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(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rok_prijave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)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           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FROM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28200"/>
                </a:solidFill>
                <a:latin typeface="Consolas"/>
                <a:ea typeface="NSimSun"/>
              </a:rPr>
              <a:t>oglasi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          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WHERE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kat_id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AND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rok_prijave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&gt; </a:t>
            </a:r>
            <a:r>
              <a:rPr b="0" lang="hr-HR" sz="1000" spc="-1" strike="noStrike">
                <a:solidFill>
                  <a:srgbClr val="2896f0"/>
                </a:solidFill>
                <a:latin typeface="Consolas"/>
                <a:ea typeface="NSimSun"/>
              </a:rPr>
              <a:t>SYSDATE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())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      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d1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          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(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SELECT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2896f0"/>
                </a:solidFill>
                <a:latin typeface="Consolas"/>
                <a:ea typeface="NSimSun"/>
              </a:rPr>
              <a:t>MAX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(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rok_prijave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)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           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FROM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28200"/>
                </a:solidFill>
                <a:latin typeface="Consolas"/>
                <a:ea typeface="NSimSun"/>
              </a:rPr>
              <a:t>oglasi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          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WHERE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kat_id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)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      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d2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   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FROM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28200"/>
                </a:solidFill>
                <a:latin typeface="Consolas"/>
                <a:ea typeface="NSimSun"/>
              </a:rPr>
              <a:t>kategorije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)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t1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ORDER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BY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2896f0"/>
                </a:solidFill>
                <a:latin typeface="Consolas"/>
                <a:ea typeface="NSimSun"/>
              </a:rPr>
              <a:t>ISNULL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(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d1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),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d1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  </a:t>
            </a:r>
            <a:r>
              <a:rPr b="0" lang="hr-HR" sz="1000" spc="-1" strike="noStrike">
                <a:solidFill>
                  <a:srgbClr val="2896f0"/>
                </a:solidFill>
                <a:latin typeface="Consolas"/>
                <a:ea typeface="NSimSun"/>
              </a:rPr>
              <a:t>ISNULL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(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d2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),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d2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DESC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  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;</a:t>
            </a:r>
            <a:endParaRPr b="0" lang="hr-HR" sz="1000" spc="-1" strike="noStrike">
              <a:latin typeface="Arial"/>
            </a:endParaRPr>
          </a:p>
        </p:txBody>
      </p:sp>
      <p:sp>
        <p:nvSpPr>
          <p:cNvPr id="196" name="CustomShape 4"/>
          <p:cNvSpPr/>
          <p:nvPr/>
        </p:nvSpPr>
        <p:spPr>
          <a:xfrm>
            <a:off x="0" y="4361400"/>
            <a:ext cx="6264360" cy="237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41825f"/>
                </a:solidFill>
                <a:latin typeface="Consolas"/>
                <a:ea typeface="NSimSun"/>
              </a:rPr>
              <a:t>-- bez min, subquery, order by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SELECT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 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 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rok_prijave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FROM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(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SELECT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t1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rok_prijave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   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FROM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28200"/>
                </a:solidFill>
                <a:latin typeface="Consolas"/>
                <a:ea typeface="NSimSun"/>
              </a:rPr>
              <a:t>kategorije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        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LEFT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OUTER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JOIN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          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(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SELECT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kat_id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           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rok_prijave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                  </a:t>
            </a:r>
            <a:r>
              <a:rPr b="0" lang="hr-HR" sz="1000" spc="-1" strike="noStrike">
                <a:solidFill>
                  <a:srgbClr val="2896f0"/>
                </a:solidFill>
                <a:latin typeface="Consolas"/>
                <a:ea typeface="NSimSun"/>
              </a:rPr>
              <a:t>ROW_NUMBER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()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                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OVER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(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PARTITION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BY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kat_id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ORDER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BY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rok_prijave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)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row_num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           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FROM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28200"/>
                </a:solidFill>
                <a:latin typeface="Consolas"/>
                <a:ea typeface="NSimSun"/>
              </a:rPr>
              <a:t>oglasi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          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WHERE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rok_prijave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&gt; </a:t>
            </a:r>
            <a:r>
              <a:rPr b="0" lang="hr-HR" sz="1000" spc="-1" strike="noStrike">
                <a:solidFill>
                  <a:srgbClr val="2896f0"/>
                </a:solidFill>
                <a:latin typeface="Consolas"/>
                <a:ea typeface="NSimSun"/>
              </a:rPr>
              <a:t>SYSDATE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())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t1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           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ON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t1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kat_id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  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WHERE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t1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row_num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b="0" lang="hr-HR" sz="1000" spc="-1" strike="noStrike">
                <a:solidFill>
                  <a:srgbClr val="0000ff"/>
                </a:solidFill>
                <a:latin typeface="Consolas"/>
                <a:ea typeface="NSimSun"/>
              </a:rPr>
              <a:t>1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OR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t1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row_num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IS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NULL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)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t2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ORDER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BY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2896f0"/>
                </a:solidFill>
                <a:latin typeface="Consolas"/>
                <a:ea typeface="NSimSun"/>
              </a:rPr>
              <a:t>ISNULL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(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rok_prijave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), 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rok_prijave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 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;</a:t>
            </a:r>
            <a:endParaRPr b="0" lang="hr-HR" sz="1000" spc="-1" strike="noStrike">
              <a:latin typeface="Arial"/>
            </a:endParaRPr>
          </a:p>
        </p:txBody>
      </p:sp>
      <p:pic>
        <p:nvPicPr>
          <p:cNvPr id="197" name="Picture 1" descr=""/>
          <p:cNvPicPr/>
          <p:nvPr/>
        </p:nvPicPr>
        <p:blipFill>
          <a:blip r:embed="rId1"/>
          <a:stretch/>
        </p:blipFill>
        <p:spPr>
          <a:xfrm>
            <a:off x="3204000" y="1124640"/>
            <a:ext cx="5881320" cy="582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1" dur="indefinite" restart="never" nodeType="tmRoot">
          <p:childTnLst>
            <p:seq>
              <p:cTn id="72" dur="indefinite" nodeType="mainSeq">
                <p:childTnLst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0" y="43920"/>
            <a:ext cx="184320" cy="369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TextShape 2"/>
          <p:cNvSpPr txBox="1"/>
          <p:nvPr/>
        </p:nvSpPr>
        <p:spPr>
          <a:xfrm>
            <a:off x="0" y="260640"/>
            <a:ext cx="9143640" cy="555120"/>
          </a:xfrm>
          <a:prstGeom prst="rect">
            <a:avLst/>
          </a:prstGeom>
          <a:solidFill>
            <a:srgbClr val="82cdec"/>
          </a:solidFill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1" lang="hr-HR" sz="2800" spc="-1" strike="noStrike">
                <a:solidFill>
                  <a:srgbClr val="004a7b"/>
                </a:solidFill>
                <a:latin typeface="Arial"/>
              </a:rPr>
              <a:t>IN ili EXISTS</a:t>
            </a:r>
            <a:endParaRPr b="0" lang="sr-Latn-R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0" y="816120"/>
            <a:ext cx="5507640" cy="618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41825f"/>
                </a:solidFill>
                <a:latin typeface="Consolas"/>
                <a:ea typeface="NSimSun"/>
              </a:rPr>
              <a:t>-- bez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SELECT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DISTINCT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  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'Radno mjesto'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  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'Poslodavac'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  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url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'Link'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  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rok_prijave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'Rok prijave'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  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opis_posla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'Opis'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FROM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28200"/>
                </a:solidFill>
                <a:latin typeface="Consolas"/>
                <a:ea typeface="NSimSun"/>
              </a:rPr>
              <a:t>oglasi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JOIN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28200"/>
                </a:solidFill>
                <a:latin typeface="Consolas"/>
                <a:ea typeface="NSimSun"/>
              </a:rPr>
              <a:t>poslodavci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ON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pos_id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JOIN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28200"/>
                </a:solidFill>
                <a:latin typeface="Consolas"/>
                <a:ea typeface="NSimSun"/>
              </a:rPr>
              <a:t>oglasi_pojmovi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ogp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ON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ogp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ogl_id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JOIN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28200"/>
                </a:solidFill>
                <a:latin typeface="Consolas"/>
                <a:ea typeface="NSimSun"/>
              </a:rPr>
              <a:t>pojmovi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poj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ON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ogp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poj_id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poj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WHERE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poj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NOT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LIKE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0000ff"/>
                </a:solidFill>
                <a:latin typeface="Consolas"/>
                <a:ea typeface="NSimSun"/>
              </a:rPr>
              <a:t>'%java'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;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 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41825f"/>
                </a:solidFill>
                <a:latin typeface="Consolas"/>
                <a:ea typeface="NSimSun"/>
              </a:rPr>
              <a:t>-- in - bolji na malom setu podataka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SELECT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'Radno mjesto'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'Poslodavac'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url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'Link'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rok_prijave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'Rok prijave'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opis_posla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'Opis'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FROM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28200"/>
                </a:solidFill>
                <a:latin typeface="Consolas"/>
                <a:ea typeface="NSimSun"/>
              </a:rPr>
              <a:t>oglasi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JOIN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28200"/>
                </a:solidFill>
                <a:latin typeface="Consolas"/>
                <a:ea typeface="NSimSun"/>
              </a:rPr>
              <a:t>poslodavci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ON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pos_id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WHERE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IN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   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(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SELECT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ogp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ogl_id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    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FROM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28200"/>
                </a:solidFill>
                <a:latin typeface="Consolas"/>
                <a:ea typeface="NSimSun"/>
              </a:rPr>
              <a:t>oglasi_pojmovi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ogp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JOIN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28200"/>
                </a:solidFill>
                <a:latin typeface="Consolas"/>
                <a:ea typeface="NSimSun"/>
              </a:rPr>
              <a:t>pojmovi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poj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ON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ogp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poj_id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poj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   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WHERE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poj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NOT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LIKE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0000ff"/>
                </a:solidFill>
                <a:latin typeface="Consolas"/>
                <a:ea typeface="NSimSun"/>
              </a:rPr>
              <a:t>'%java'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);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 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41825f"/>
                </a:solidFill>
                <a:latin typeface="Consolas"/>
                <a:ea typeface="NSimSun"/>
              </a:rPr>
              <a:t>-- exists - bolji na velikom setu podataka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SELECT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'Radno mjesto'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'Poslodavac'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url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'Link'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rok_prijave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'Rok prijave'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opis_posla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'Opis'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FROM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28200"/>
                </a:solidFill>
                <a:latin typeface="Consolas"/>
                <a:ea typeface="NSimSun"/>
              </a:rPr>
              <a:t>oglasi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JOIN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28200"/>
                </a:solidFill>
                <a:latin typeface="Consolas"/>
                <a:ea typeface="NSimSun"/>
              </a:rPr>
              <a:t>poslodavci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ON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pos_id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WHERE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EXISTS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   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(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SELECT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ogp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ogl_id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    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FROM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28200"/>
                </a:solidFill>
                <a:latin typeface="Consolas"/>
                <a:ea typeface="NSimSun"/>
              </a:rPr>
              <a:t>oglasi_pojmovi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ogp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JOIN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28200"/>
                </a:solidFill>
                <a:latin typeface="Consolas"/>
                <a:ea typeface="NSimSun"/>
              </a:rPr>
              <a:t>pojmovi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poj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ON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ogp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poj_id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poj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   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WHERE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ogp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ogl_id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AND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poj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NOT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LIKE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0000ff"/>
                </a:solidFill>
                <a:latin typeface="Consolas"/>
                <a:ea typeface="NSimSun"/>
              </a:rPr>
              <a:t>'%java'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);</a:t>
            </a:r>
            <a:endParaRPr b="0" lang="hr-HR" sz="1000" spc="-1" strike="noStrike">
              <a:latin typeface="Arial"/>
            </a:endParaRPr>
          </a:p>
        </p:txBody>
      </p:sp>
      <p:pic>
        <p:nvPicPr>
          <p:cNvPr id="201" name="Picture 1" descr=""/>
          <p:cNvPicPr/>
          <p:nvPr/>
        </p:nvPicPr>
        <p:blipFill>
          <a:blip r:embed="rId1"/>
          <a:stretch/>
        </p:blipFill>
        <p:spPr>
          <a:xfrm>
            <a:off x="3276000" y="1032840"/>
            <a:ext cx="5833800" cy="485280"/>
          </a:xfrm>
          <a:prstGeom prst="rect">
            <a:avLst/>
          </a:prstGeom>
          <a:ln>
            <a:noFill/>
          </a:ln>
        </p:spPr>
      </p:pic>
      <p:pic>
        <p:nvPicPr>
          <p:cNvPr id="202" name="Picture 2" descr=""/>
          <p:cNvPicPr/>
          <p:nvPr/>
        </p:nvPicPr>
        <p:blipFill>
          <a:blip r:embed="rId2"/>
          <a:stretch/>
        </p:blipFill>
        <p:spPr>
          <a:xfrm>
            <a:off x="3276000" y="5157360"/>
            <a:ext cx="5695560" cy="495000"/>
          </a:xfrm>
          <a:prstGeom prst="rect">
            <a:avLst/>
          </a:prstGeom>
          <a:ln>
            <a:noFill/>
          </a:ln>
        </p:spPr>
      </p:pic>
      <p:pic>
        <p:nvPicPr>
          <p:cNvPr id="203" name="Picture 3" descr=""/>
          <p:cNvPicPr/>
          <p:nvPr/>
        </p:nvPicPr>
        <p:blipFill>
          <a:blip r:embed="rId3"/>
          <a:stretch/>
        </p:blipFill>
        <p:spPr>
          <a:xfrm>
            <a:off x="3276000" y="3038760"/>
            <a:ext cx="5691600" cy="475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7" dur="indefinite" restart="never" nodeType="tmRoot">
          <p:childTnLst>
            <p:seq>
              <p:cTn id="78" dur="indefinite" nodeType="mainSeq">
                <p:childTnLst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0" y="43920"/>
            <a:ext cx="184320" cy="369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TextShape 2"/>
          <p:cNvSpPr txBox="1"/>
          <p:nvPr/>
        </p:nvSpPr>
        <p:spPr>
          <a:xfrm>
            <a:off x="0" y="260640"/>
            <a:ext cx="9143640" cy="555120"/>
          </a:xfrm>
          <a:prstGeom prst="rect">
            <a:avLst/>
          </a:prstGeom>
          <a:solidFill>
            <a:srgbClr val="82cdec"/>
          </a:solidFill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1" lang="hr-HR" sz="2800" spc="-1" strike="noStrike">
                <a:solidFill>
                  <a:srgbClr val="004a7b"/>
                </a:solidFill>
                <a:latin typeface="Arial"/>
              </a:rPr>
              <a:t>WITH</a:t>
            </a:r>
            <a:endParaRPr b="0" lang="sr-Latn-R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0" y="816120"/>
            <a:ext cx="6264360" cy="42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41825f"/>
                </a:solidFill>
                <a:latin typeface="Consolas"/>
                <a:ea typeface="NSimSun"/>
              </a:rPr>
              <a:t>-- with - oglasi sa svim ključnim pojmovima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WITH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28200"/>
                </a:solidFill>
                <a:latin typeface="Consolas"/>
                <a:ea typeface="NSimSun"/>
              </a:rPr>
              <a:t>pojmovnik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(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	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SELECT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poj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 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poj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kat_id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 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poj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	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FROM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28200"/>
                </a:solidFill>
                <a:latin typeface="Consolas"/>
                <a:ea typeface="NSimSun"/>
              </a:rPr>
              <a:t>pojmovi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poj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WHERE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poj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aktivan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b="0" lang="hr-HR" sz="1000" spc="-1" strike="noStrike">
                <a:solidFill>
                  <a:srgbClr val="0000ff"/>
                </a:solidFill>
                <a:latin typeface="Consolas"/>
                <a:ea typeface="NSimSun"/>
              </a:rPr>
              <a:t>0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),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28200"/>
                </a:solidFill>
                <a:latin typeface="Consolas"/>
                <a:ea typeface="NSimSun"/>
              </a:rPr>
              <a:t>it_oglasi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(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	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SELECT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 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	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radno_mjesto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 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	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"Poslodavac"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 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	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url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"Link"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 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	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rok_prijave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"Rok prijave"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 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	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opis_posla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"Opis"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	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FROM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28200"/>
                </a:solidFill>
                <a:latin typeface="Consolas"/>
                <a:ea typeface="NSimSun"/>
              </a:rPr>
              <a:t>oglasi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JOIN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28200"/>
                </a:solidFill>
                <a:latin typeface="Consolas"/>
                <a:ea typeface="NSimSun"/>
              </a:rPr>
              <a:t>poslodavci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ON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pos_id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),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28200"/>
                </a:solidFill>
                <a:latin typeface="Consolas"/>
                <a:ea typeface="NSimSun"/>
              </a:rPr>
              <a:t>pretraga_pojmova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(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	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SELECT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ogp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ogl_id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 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	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poj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	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FROM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28200"/>
                </a:solidFill>
                <a:latin typeface="Consolas"/>
                <a:ea typeface="NSimSun"/>
              </a:rPr>
              <a:t>oglasi_pojmovi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ogp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JOIN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28200"/>
                </a:solidFill>
                <a:latin typeface="Consolas"/>
                <a:ea typeface="NSimSun"/>
              </a:rPr>
              <a:t>pojmovnik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poj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ON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ogp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poj_id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poj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)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SELECT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ito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*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 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prp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'Riječ'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FROM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28200"/>
                </a:solidFill>
                <a:latin typeface="Consolas"/>
                <a:ea typeface="NSimSun"/>
              </a:rPr>
              <a:t>it_oglasi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ito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JOIN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28200"/>
                </a:solidFill>
                <a:latin typeface="Consolas"/>
                <a:ea typeface="NSimSun"/>
              </a:rPr>
              <a:t>pretraga_pojmova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prp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ON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ito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prp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ogl_id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ORDER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BY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prp.naziv, ito.radno_mjesto;</a:t>
            </a:r>
            <a:endParaRPr b="0" lang="hr-HR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0" y="43920"/>
            <a:ext cx="184320" cy="369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TextShape 2"/>
          <p:cNvSpPr txBox="1"/>
          <p:nvPr/>
        </p:nvSpPr>
        <p:spPr>
          <a:xfrm>
            <a:off x="0" y="260640"/>
            <a:ext cx="9143640" cy="555120"/>
          </a:xfrm>
          <a:prstGeom prst="rect">
            <a:avLst/>
          </a:prstGeom>
          <a:solidFill>
            <a:srgbClr val="82cdec"/>
          </a:solidFill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1" lang="hr-HR" sz="2800" spc="-1" strike="noStrike">
                <a:solidFill>
                  <a:srgbClr val="004a7b"/>
                </a:solidFill>
                <a:latin typeface="Arial"/>
              </a:rPr>
              <a:t>WITH</a:t>
            </a:r>
            <a:endParaRPr b="0" lang="sr-Latn-R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0" y="816120"/>
            <a:ext cx="4571640" cy="328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41825f"/>
                </a:solidFill>
                <a:latin typeface="Consolas"/>
                <a:ea typeface="NSimSun"/>
              </a:rPr>
              <a:t>-- najpopularniji pojmovi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WITH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28200"/>
                </a:solidFill>
                <a:latin typeface="Consolas"/>
                <a:ea typeface="NSimSun"/>
              </a:rPr>
              <a:t>pojmovnik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(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SELECT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poj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 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poj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FROM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28200"/>
                </a:solidFill>
                <a:latin typeface="Consolas"/>
                <a:ea typeface="NSimSun"/>
              </a:rPr>
              <a:t>pojmovi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poj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WHERE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poj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aktivan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b="0" lang="hr-HR" sz="1000" spc="-1" strike="noStrike">
                <a:solidFill>
                  <a:srgbClr val="0000ff"/>
                </a:solidFill>
                <a:latin typeface="Consolas"/>
                <a:ea typeface="NSimSun"/>
              </a:rPr>
              <a:t>0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),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28200"/>
                </a:solidFill>
                <a:latin typeface="Consolas"/>
                <a:ea typeface="NSimSun"/>
              </a:rPr>
              <a:t>pretraga_pojmova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(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SELECT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poj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FROM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28200"/>
                </a:solidFill>
                <a:latin typeface="Consolas"/>
                <a:ea typeface="NSimSun"/>
              </a:rPr>
              <a:t>oglasi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JOIN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28200"/>
                </a:solidFill>
                <a:latin typeface="Consolas"/>
                <a:ea typeface="NSimSun"/>
              </a:rPr>
              <a:t>oglasi_pojmovi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ogp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ON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ogp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JOIN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28200"/>
                </a:solidFill>
                <a:latin typeface="Consolas"/>
                <a:ea typeface="NSimSun"/>
              </a:rPr>
              <a:t>pojmovnik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poj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ON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ogp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poj_id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poj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WHERE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aktivan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b="0" lang="hr-HR" sz="1000" spc="-1" strike="noStrike">
                <a:solidFill>
                  <a:srgbClr val="0000ff"/>
                </a:solidFill>
                <a:latin typeface="Consolas"/>
                <a:ea typeface="NSimSun"/>
              </a:rPr>
              <a:t>0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)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SELECT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 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  </a:t>
            </a:r>
            <a:r>
              <a:rPr b="0" lang="hr-HR" sz="1000" spc="-1" strike="noStrike">
                <a:solidFill>
                  <a:srgbClr val="2896f0"/>
                </a:solidFill>
                <a:latin typeface="Consolas"/>
                <a:ea typeface="NSimSun"/>
              </a:rPr>
              <a:t>COUNT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(</a:t>
            </a:r>
            <a:r>
              <a:rPr b="0" lang="hr-HR" sz="1000" spc="-1" strike="noStrike">
                <a:solidFill>
                  <a:srgbClr val="0000ff"/>
                </a:solidFill>
                <a:latin typeface="Consolas"/>
                <a:ea typeface="NSimSun"/>
              </a:rPr>
              <a:t>1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)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FROM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28200"/>
                </a:solidFill>
                <a:latin typeface="Consolas"/>
                <a:ea typeface="NSimSun"/>
              </a:rPr>
              <a:t>pretraga_pojmova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prp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GROUP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BY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ORDER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BY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COUNT(</a:t>
            </a:r>
            <a:r>
              <a:rPr b="0" lang="hr-HR" sz="1000" spc="-1" strike="noStrike">
                <a:solidFill>
                  <a:srgbClr val="0000ff"/>
                </a:solidFill>
                <a:latin typeface="Consolas"/>
                <a:ea typeface="NSimSun"/>
              </a:rPr>
              <a:t>1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)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DESC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;</a:t>
            </a:r>
            <a:endParaRPr b="0" lang="hr-HR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0" y="43920"/>
            <a:ext cx="184320" cy="369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TextShape 2"/>
          <p:cNvSpPr txBox="1"/>
          <p:nvPr/>
        </p:nvSpPr>
        <p:spPr>
          <a:xfrm>
            <a:off x="0" y="260640"/>
            <a:ext cx="9143640" cy="555120"/>
          </a:xfrm>
          <a:prstGeom prst="rect">
            <a:avLst/>
          </a:prstGeom>
          <a:solidFill>
            <a:srgbClr val="82cdec"/>
          </a:solidFill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1" lang="hr-HR" sz="2800" spc="-1" strike="noStrike">
                <a:solidFill>
                  <a:srgbClr val="004a7b"/>
                </a:solidFill>
                <a:latin typeface="Arial"/>
              </a:rPr>
              <a:t>Materijali i linkovi</a:t>
            </a:r>
            <a:endParaRPr b="0" lang="sr-Latn-R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2" name="Picture 1" descr=""/>
          <p:cNvPicPr/>
          <p:nvPr/>
        </p:nvPicPr>
        <p:blipFill>
          <a:blip r:embed="rId1"/>
          <a:stretch/>
        </p:blipFill>
        <p:spPr>
          <a:xfrm>
            <a:off x="4160880" y="1196640"/>
            <a:ext cx="4982760" cy="5301000"/>
          </a:xfrm>
          <a:prstGeom prst="rect">
            <a:avLst/>
          </a:prstGeom>
          <a:ln>
            <a:noFill/>
          </a:ln>
        </p:spPr>
      </p:pic>
      <p:sp>
        <p:nvSpPr>
          <p:cNvPr id="213" name="CustomShape 3"/>
          <p:cNvSpPr/>
          <p:nvPr/>
        </p:nvSpPr>
        <p:spPr>
          <a:xfrm>
            <a:off x="4492080" y="1686960"/>
            <a:ext cx="4320000" cy="4320000"/>
          </a:xfrm>
          <a:prstGeom prst="noSmoking">
            <a:avLst>
              <a:gd name="adj" fmla="val 18750"/>
            </a:avLst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CustomShape 4"/>
          <p:cNvSpPr/>
          <p:nvPr/>
        </p:nvSpPr>
        <p:spPr>
          <a:xfrm>
            <a:off x="111600" y="1220400"/>
            <a:ext cx="4129200" cy="447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hr-HR" sz="1600" spc="-1" strike="noStrike">
                <a:solidFill>
                  <a:srgbClr val="004a7c"/>
                </a:solidFill>
                <a:latin typeface="Arial"/>
              </a:rPr>
              <a:t>GitHub materijali predavanja</a:t>
            </a:r>
            <a:endParaRPr b="0" lang="hr-H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hr-HR" sz="16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https://github.com/dgolner/edukacije</a:t>
            </a:r>
            <a:endParaRPr b="0" lang="hr-H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hr-H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hr-H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hr-HR" sz="1600" spc="-1" strike="noStrike">
                <a:solidFill>
                  <a:srgbClr val="004a7c"/>
                </a:solidFill>
                <a:latin typeface="Arial"/>
              </a:rPr>
              <a:t>MySQL Presentations</a:t>
            </a:r>
            <a:endParaRPr b="0" lang="hr-H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hr-HR" sz="1600" spc="-1" strike="noStrike" u="sng">
                <a:solidFill>
                  <a:srgbClr val="0000ff"/>
                </a:solidFill>
                <a:uFillTx/>
                <a:latin typeface="Arial"/>
                <a:hlinkClick r:id="rId3"/>
              </a:rPr>
              <a:t>https://www.mysql.com/why-mysql/presentations/</a:t>
            </a:r>
            <a:endParaRPr b="0" lang="hr-H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hr-H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hr-HR" sz="1600" spc="-1" strike="noStrike">
                <a:solidFill>
                  <a:srgbClr val="004a7c"/>
                </a:solidFill>
                <a:latin typeface="Arial"/>
              </a:rPr>
              <a:t>Toptal Developers blog</a:t>
            </a:r>
            <a:endParaRPr b="0" lang="hr-H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hr-HR" sz="1600" spc="-1" strike="noStrike" u="sng">
                <a:solidFill>
                  <a:srgbClr val="0000ff"/>
                </a:solidFill>
                <a:uFillTx/>
                <a:latin typeface="Arial"/>
                <a:hlinkClick r:id="rId4"/>
              </a:rPr>
              <a:t>https://www.toptal.com/developers/blog/data-science-and-databases</a:t>
            </a:r>
            <a:endParaRPr b="0" lang="hr-H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hr-H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hr-HR" sz="1600" spc="-1" strike="noStrike">
                <a:solidFill>
                  <a:srgbClr val="004a7c"/>
                </a:solidFill>
                <a:latin typeface="Arial"/>
              </a:rPr>
              <a:t>Tom Kyte blog</a:t>
            </a:r>
            <a:endParaRPr b="0" lang="hr-H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hr-HR" sz="1600" spc="-1" strike="noStrike" u="sng">
                <a:solidFill>
                  <a:srgbClr val="0000ff"/>
                </a:solidFill>
                <a:uFillTx/>
                <a:latin typeface="Arial"/>
                <a:hlinkClick r:id="rId5"/>
              </a:rPr>
              <a:t>https://blogs.oracle.com/author/tom-kyte</a:t>
            </a:r>
            <a:endParaRPr b="0" lang="hr-H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hr-H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hr-HR" sz="1600" spc="-1" strike="noStrike">
                <a:solidFill>
                  <a:srgbClr val="004a7c"/>
                </a:solidFill>
                <a:latin typeface="Arial"/>
              </a:rPr>
              <a:t>Ask TOM</a:t>
            </a:r>
            <a:endParaRPr b="0" lang="hr-H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hr-HR" sz="1600" spc="-1" strike="noStrike" u="sng">
                <a:solidFill>
                  <a:srgbClr val="0000ff"/>
                </a:solidFill>
                <a:uFillTx/>
                <a:latin typeface="Arial"/>
                <a:hlinkClick r:id="rId6"/>
              </a:rPr>
              <a:t>https://asktom.oracle.com/</a:t>
            </a:r>
            <a:endParaRPr b="0" lang="hr-H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hr-H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hr-HR" sz="1600" spc="-1" strike="noStrike">
                <a:solidFill>
                  <a:srgbClr val="004a7c"/>
                </a:solidFill>
                <a:latin typeface="Arial"/>
              </a:rPr>
              <a:t>Burleson Consulting</a:t>
            </a:r>
            <a:endParaRPr b="0" lang="hr-H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hr-HR" sz="1600" spc="-1" strike="noStrike" u="sng">
                <a:solidFill>
                  <a:srgbClr val="0000ff"/>
                </a:solidFill>
                <a:uFillTx/>
                <a:latin typeface="Arial"/>
                <a:hlinkClick r:id="rId7"/>
              </a:rPr>
              <a:t>http://www.dba-oracle.com/</a:t>
            </a:r>
            <a:endParaRPr b="0" lang="hr-H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0" y="43920"/>
            <a:ext cx="184320" cy="369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6" name="Picture 2" descr=""/>
          <p:cNvPicPr/>
          <p:nvPr/>
        </p:nvPicPr>
        <p:blipFill>
          <a:blip r:embed="rId1"/>
          <a:stretch/>
        </p:blipFill>
        <p:spPr>
          <a:xfrm>
            <a:off x="-108360" y="-133920"/>
            <a:ext cx="9360720" cy="7125840"/>
          </a:xfrm>
          <a:prstGeom prst="rect">
            <a:avLst/>
          </a:prstGeom>
          <a:ln>
            <a:noFill/>
          </a:ln>
        </p:spPr>
      </p:pic>
      <p:sp>
        <p:nvSpPr>
          <p:cNvPr id="217" name="CustomShape 2"/>
          <p:cNvSpPr/>
          <p:nvPr/>
        </p:nvSpPr>
        <p:spPr>
          <a:xfrm>
            <a:off x="0" y="2606040"/>
            <a:ext cx="9143640" cy="1645560"/>
          </a:xfrm>
          <a:prstGeom prst="rect">
            <a:avLst/>
          </a:prstGeom>
          <a:solidFill>
            <a:srgbClr val="82cdec">
              <a:alpha val="8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hr-HR" sz="2800" spc="-1" strike="noStrike">
                <a:solidFill>
                  <a:srgbClr val="004a7b"/>
                </a:solidFill>
                <a:latin typeface="Arial"/>
              </a:rPr>
              <a:t>Pitanja, komentari, prijedlozi, diskusija…</a:t>
            </a:r>
            <a:br/>
            <a:endParaRPr b="0" lang="hr-H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hr-H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hr-H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hr-HR" sz="1600" spc="-1" strike="noStrike">
                <a:solidFill>
                  <a:srgbClr val="004a7b"/>
                </a:solidFill>
                <a:latin typeface="Arial"/>
              </a:rPr>
              <a:t>Darko Golner</a:t>
            </a:r>
            <a:r>
              <a:rPr b="0" lang="hr-HR" sz="1600" spc="-1" strike="noStrike">
                <a:solidFill>
                  <a:srgbClr val="004a7b"/>
                </a:solidFill>
                <a:latin typeface="Arial"/>
              </a:rPr>
              <a:t> </a:t>
            </a:r>
            <a:r>
              <a:rPr b="0" lang="hr-HR" sz="16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darko.golner@gmail.com</a:t>
            </a:r>
            <a:endParaRPr b="0" lang="hr-HR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hr-HR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hr-HR" sz="1600" spc="-1" strike="noStrike">
              <a:latin typeface="Arial"/>
            </a:endParaRPr>
          </a:p>
        </p:txBody>
      </p:sp>
      <p:pic>
        <p:nvPicPr>
          <p:cNvPr id="218" name="Picture 1" descr="Edit Note"/>
          <p:cNvPicPr/>
          <p:nvPr/>
        </p:nvPicPr>
        <p:blipFill>
          <a:blip r:embed="rId3"/>
          <a:stretch/>
        </p:blipFill>
        <p:spPr>
          <a:xfrm>
            <a:off x="0" y="0"/>
            <a:ext cx="9000" cy="9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0" y="43920"/>
            <a:ext cx="184320" cy="369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TextShape 2"/>
          <p:cNvSpPr txBox="1"/>
          <p:nvPr/>
        </p:nvSpPr>
        <p:spPr>
          <a:xfrm>
            <a:off x="0" y="260640"/>
            <a:ext cx="9143640" cy="555120"/>
          </a:xfrm>
          <a:prstGeom prst="rect">
            <a:avLst/>
          </a:prstGeom>
          <a:solidFill>
            <a:srgbClr val="82cdec"/>
          </a:solidFill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1" lang="hr-HR" sz="2800" spc="-1" strike="noStrike">
                <a:solidFill>
                  <a:srgbClr val="004a7b"/>
                </a:solidFill>
                <a:latin typeface="Arial"/>
              </a:rPr>
              <a:t>Zašto su bitne performanse?</a:t>
            </a:r>
            <a:endParaRPr b="0" lang="sr-Latn-R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3" name="Picture 3" descr=""/>
          <p:cNvPicPr/>
          <p:nvPr/>
        </p:nvPicPr>
        <p:blipFill>
          <a:blip r:embed="rId1"/>
          <a:stretch/>
        </p:blipFill>
        <p:spPr>
          <a:xfrm>
            <a:off x="3492000" y="5301360"/>
            <a:ext cx="3045960" cy="466920"/>
          </a:xfrm>
          <a:prstGeom prst="rect">
            <a:avLst/>
          </a:prstGeom>
          <a:ln>
            <a:noFill/>
          </a:ln>
        </p:spPr>
      </p:pic>
      <p:pic>
        <p:nvPicPr>
          <p:cNvPr id="124" name="Picture 5" descr=""/>
          <p:cNvPicPr/>
          <p:nvPr/>
        </p:nvPicPr>
        <p:blipFill>
          <a:blip r:embed="rId2"/>
          <a:stretch/>
        </p:blipFill>
        <p:spPr>
          <a:xfrm>
            <a:off x="3492000" y="4831920"/>
            <a:ext cx="3749760" cy="468360"/>
          </a:xfrm>
          <a:prstGeom prst="rect">
            <a:avLst/>
          </a:prstGeom>
          <a:ln>
            <a:noFill/>
          </a:ln>
        </p:spPr>
      </p:pic>
      <p:sp>
        <p:nvSpPr>
          <p:cNvPr id="125" name="CustomShape 3"/>
          <p:cNvSpPr/>
          <p:nvPr/>
        </p:nvSpPr>
        <p:spPr>
          <a:xfrm>
            <a:off x="111600" y="932040"/>
            <a:ext cx="5684400" cy="447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171360" indent="-171000">
              <a:lnSpc>
                <a:spcPct val="300000"/>
              </a:lnSpc>
              <a:buClr>
                <a:srgbClr val="ff0000"/>
              </a:buClr>
              <a:buFont typeface="Arial"/>
              <a:buChar char="•"/>
            </a:pPr>
            <a:r>
              <a:rPr b="1" lang="hr-HR" sz="1600" spc="-1" strike="noStrike">
                <a:solidFill>
                  <a:srgbClr val="004a7c"/>
                </a:solidFill>
                <a:latin typeface="Arial"/>
              </a:rPr>
              <a:t>količina podataka raste</a:t>
            </a:r>
            <a:endParaRPr b="0" lang="hr-HR" sz="1600" spc="-1" strike="noStrike">
              <a:latin typeface="Arial"/>
            </a:endParaRPr>
          </a:p>
          <a:p>
            <a:pPr marL="171360" indent="-171000">
              <a:lnSpc>
                <a:spcPct val="300000"/>
              </a:lnSpc>
              <a:buClr>
                <a:srgbClr val="ff0000"/>
              </a:buClr>
              <a:buFont typeface="Arial"/>
              <a:buChar char="•"/>
            </a:pPr>
            <a:r>
              <a:rPr b="1" lang="hr-HR" sz="1600" spc="-1" strike="noStrike">
                <a:solidFill>
                  <a:srgbClr val="004a7c"/>
                </a:solidFill>
                <a:latin typeface="Arial"/>
              </a:rPr>
              <a:t>korisničko iskustvo mora biti pozitivno</a:t>
            </a:r>
            <a:endParaRPr b="0" lang="hr-HR" sz="1600" spc="-1" strike="noStrike">
              <a:latin typeface="Arial"/>
            </a:endParaRPr>
          </a:p>
          <a:p>
            <a:pPr marL="171360" indent="-171000">
              <a:lnSpc>
                <a:spcPct val="300000"/>
              </a:lnSpc>
              <a:buClr>
                <a:srgbClr val="ff0000"/>
              </a:buClr>
              <a:buFont typeface="Arial"/>
              <a:buChar char="•"/>
            </a:pPr>
            <a:r>
              <a:rPr b="1" lang="hr-HR" sz="1600" spc="-1" strike="noStrike">
                <a:solidFill>
                  <a:srgbClr val="004a7c"/>
                </a:solidFill>
                <a:latin typeface="Arial"/>
              </a:rPr>
              <a:t>web servisi moraju biti brzi</a:t>
            </a:r>
            <a:endParaRPr b="0" lang="hr-HR" sz="1600" spc="-1" strike="noStrike">
              <a:latin typeface="Arial"/>
            </a:endParaRPr>
          </a:p>
          <a:p>
            <a:pPr marL="171360" indent="-171000">
              <a:lnSpc>
                <a:spcPct val="300000"/>
              </a:lnSpc>
              <a:buClr>
                <a:srgbClr val="ff0000"/>
              </a:buClr>
              <a:buFont typeface="Arial"/>
              <a:buChar char="•"/>
            </a:pPr>
            <a:r>
              <a:rPr b="1" lang="hr-HR" sz="1600" spc="-1" strike="noStrike">
                <a:solidFill>
                  <a:srgbClr val="004a7c"/>
                </a:solidFill>
                <a:latin typeface="Arial"/>
              </a:rPr>
              <a:t>obradni programi moraju biti brzi</a:t>
            </a:r>
            <a:endParaRPr b="0" lang="hr-HR" sz="1600" spc="-1" strike="noStrike">
              <a:latin typeface="Arial"/>
            </a:endParaRPr>
          </a:p>
          <a:p>
            <a:pPr marL="171360" indent="-171000">
              <a:lnSpc>
                <a:spcPct val="300000"/>
              </a:lnSpc>
              <a:buClr>
                <a:srgbClr val="ff0000"/>
              </a:buClr>
              <a:buFont typeface="Arial"/>
              <a:buChar char="•"/>
            </a:pPr>
            <a:r>
              <a:rPr b="1" lang="hr-HR" sz="1600" spc="-1" strike="noStrike">
                <a:solidFill>
                  <a:srgbClr val="004a7c"/>
                </a:solidFill>
                <a:latin typeface="Arial"/>
              </a:rPr>
              <a:t>manji trošak infrastrukture (CPU, RAM, licence, cloud)</a:t>
            </a:r>
            <a:endParaRPr b="0" lang="hr-HR" sz="1600" spc="-1" strike="noStrike">
              <a:latin typeface="Arial"/>
            </a:endParaRPr>
          </a:p>
          <a:p>
            <a:pPr marL="171360" indent="-171000">
              <a:lnSpc>
                <a:spcPct val="300000"/>
              </a:lnSpc>
              <a:buClr>
                <a:srgbClr val="ff0000"/>
              </a:buClr>
              <a:buFont typeface="Arial"/>
              <a:buChar char="•"/>
            </a:pPr>
            <a:r>
              <a:rPr b="1" lang="hr-HR" sz="1600" spc="-1" strike="noStrike">
                <a:solidFill>
                  <a:srgbClr val="004a7c"/>
                </a:solidFill>
                <a:latin typeface="Arial"/>
              </a:rPr>
              <a:t>manje mrežnog prometa</a:t>
            </a:r>
            <a:endParaRPr b="0" lang="hr-HR" sz="1600" spc="-1" strike="noStrike">
              <a:latin typeface="Arial"/>
            </a:endParaRPr>
          </a:p>
        </p:txBody>
      </p:sp>
      <p:sp>
        <p:nvSpPr>
          <p:cNvPr id="126" name="CustomShape 4"/>
          <p:cNvSpPr/>
          <p:nvPr/>
        </p:nvSpPr>
        <p:spPr>
          <a:xfrm>
            <a:off x="6300360" y="1484640"/>
            <a:ext cx="360" cy="334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4a7c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Line 5"/>
          <p:cNvSpPr/>
          <p:nvPr/>
        </p:nvSpPr>
        <p:spPr>
          <a:xfrm>
            <a:off x="2699640" y="1484640"/>
            <a:ext cx="3600360" cy="0"/>
          </a:xfrm>
          <a:prstGeom prst="line">
            <a:avLst/>
          </a:prstGeom>
          <a:ln w="19080">
            <a:solidFill>
              <a:srgbClr val="004a7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Line 6"/>
          <p:cNvSpPr/>
          <p:nvPr/>
        </p:nvSpPr>
        <p:spPr>
          <a:xfrm>
            <a:off x="4211640" y="2204640"/>
            <a:ext cx="2088360" cy="0"/>
          </a:xfrm>
          <a:prstGeom prst="line">
            <a:avLst/>
          </a:prstGeom>
          <a:ln w="19080">
            <a:solidFill>
              <a:srgbClr val="004a7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Line 7"/>
          <p:cNvSpPr/>
          <p:nvPr/>
        </p:nvSpPr>
        <p:spPr>
          <a:xfrm>
            <a:off x="3059640" y="2924640"/>
            <a:ext cx="3240360" cy="0"/>
          </a:xfrm>
          <a:prstGeom prst="line">
            <a:avLst/>
          </a:prstGeom>
          <a:ln w="19080">
            <a:solidFill>
              <a:srgbClr val="004a7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0" name="Picture 2" descr=""/>
          <p:cNvPicPr/>
          <p:nvPr/>
        </p:nvPicPr>
        <p:blipFill>
          <a:blip r:embed="rId3"/>
          <a:stretch/>
        </p:blipFill>
        <p:spPr>
          <a:xfrm>
            <a:off x="3492000" y="5673960"/>
            <a:ext cx="3934440" cy="735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0" y="43920"/>
            <a:ext cx="184320" cy="369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TextShape 2"/>
          <p:cNvSpPr txBox="1"/>
          <p:nvPr/>
        </p:nvSpPr>
        <p:spPr>
          <a:xfrm>
            <a:off x="0" y="260640"/>
            <a:ext cx="9143640" cy="555120"/>
          </a:xfrm>
          <a:prstGeom prst="rect">
            <a:avLst/>
          </a:prstGeom>
          <a:solidFill>
            <a:srgbClr val="82cdec"/>
          </a:solidFill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1" lang="hr-HR" sz="2800" spc="-1" strike="noStrike">
                <a:solidFill>
                  <a:srgbClr val="004a7b"/>
                </a:solidFill>
                <a:latin typeface="Arial"/>
              </a:rPr>
              <a:t> </a:t>
            </a:r>
            <a:r>
              <a:rPr b="1" lang="hr-HR" sz="2800" spc="-1" strike="noStrike">
                <a:solidFill>
                  <a:srgbClr val="004a7b"/>
                </a:solidFill>
                <a:latin typeface="Arial"/>
              </a:rPr>
              <a:t>O čemu ovisi cijena SQL upita?</a:t>
            </a:r>
            <a:endParaRPr b="0" lang="sr-Latn-R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3" name="Picture 6" descr=""/>
          <p:cNvPicPr/>
          <p:nvPr/>
        </p:nvPicPr>
        <p:blipFill>
          <a:blip r:embed="rId1"/>
          <a:stretch/>
        </p:blipFill>
        <p:spPr>
          <a:xfrm>
            <a:off x="6369840" y="816120"/>
            <a:ext cx="2771280" cy="1928880"/>
          </a:xfrm>
          <a:prstGeom prst="rect">
            <a:avLst/>
          </a:prstGeom>
          <a:ln>
            <a:noFill/>
          </a:ln>
        </p:spPr>
      </p:pic>
      <p:sp>
        <p:nvSpPr>
          <p:cNvPr id="134" name="CustomShape 3"/>
          <p:cNvSpPr/>
          <p:nvPr/>
        </p:nvSpPr>
        <p:spPr>
          <a:xfrm>
            <a:off x="111600" y="932040"/>
            <a:ext cx="4964040" cy="447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171360" indent="-171000">
              <a:lnSpc>
                <a:spcPct val="300000"/>
              </a:lnSpc>
              <a:buClr>
                <a:srgbClr val="ff0000"/>
              </a:buClr>
              <a:buFont typeface="Arial"/>
              <a:buChar char="•"/>
            </a:pPr>
            <a:r>
              <a:rPr b="1" lang="hr-HR" sz="1600" spc="-1" strike="noStrike">
                <a:solidFill>
                  <a:srgbClr val="004a7c"/>
                </a:solidFill>
                <a:latin typeface="Arial"/>
              </a:rPr>
              <a:t>broj slogova i kolona u tablici</a:t>
            </a:r>
            <a:endParaRPr b="0" lang="hr-HR" sz="1600" spc="-1" strike="noStrike">
              <a:latin typeface="Arial"/>
            </a:endParaRPr>
          </a:p>
          <a:p>
            <a:pPr marL="171360" indent="-171000">
              <a:lnSpc>
                <a:spcPct val="300000"/>
              </a:lnSpc>
              <a:buClr>
                <a:srgbClr val="ff0000"/>
              </a:buClr>
              <a:buFont typeface="Arial"/>
              <a:buChar char="•"/>
            </a:pPr>
            <a:r>
              <a:rPr b="1" lang="hr-HR" sz="1600" spc="-1" strike="noStrike">
                <a:solidFill>
                  <a:srgbClr val="004a7c"/>
                </a:solidFill>
                <a:latin typeface="Arial"/>
              </a:rPr>
              <a:t>broj povezanih tablica</a:t>
            </a:r>
            <a:endParaRPr b="0" lang="hr-HR" sz="1600" spc="-1" strike="noStrike">
              <a:latin typeface="Arial"/>
            </a:endParaRPr>
          </a:p>
          <a:p>
            <a:pPr marL="171360" indent="-171000">
              <a:lnSpc>
                <a:spcPct val="300000"/>
              </a:lnSpc>
              <a:buClr>
                <a:srgbClr val="ff0000"/>
              </a:buClr>
              <a:buFont typeface="Arial"/>
              <a:buChar char="•"/>
            </a:pPr>
            <a:r>
              <a:rPr b="1" lang="hr-HR" sz="1600" spc="-1" strike="noStrike">
                <a:solidFill>
                  <a:srgbClr val="004a7c"/>
                </a:solidFill>
                <a:latin typeface="Arial"/>
              </a:rPr>
              <a:t>korišteni indeksi na tablicama</a:t>
            </a:r>
            <a:endParaRPr b="0" lang="hr-HR" sz="1600" spc="-1" strike="noStrike">
              <a:latin typeface="Arial"/>
            </a:endParaRPr>
          </a:p>
          <a:p>
            <a:pPr marL="171360" indent="-171000">
              <a:lnSpc>
                <a:spcPct val="300000"/>
              </a:lnSpc>
              <a:buClr>
                <a:srgbClr val="ff0000"/>
              </a:buClr>
              <a:buFont typeface="Arial"/>
              <a:buChar char="•"/>
            </a:pPr>
            <a:r>
              <a:rPr b="1" lang="hr-HR" sz="1600" spc="-1" strike="noStrike">
                <a:solidFill>
                  <a:srgbClr val="004a7c"/>
                </a:solidFill>
                <a:latin typeface="Arial"/>
              </a:rPr>
              <a:t>uvjeti (filteri) u upitima</a:t>
            </a:r>
            <a:endParaRPr b="0" lang="hr-HR" sz="1600" spc="-1" strike="noStrike">
              <a:latin typeface="Arial"/>
            </a:endParaRPr>
          </a:p>
          <a:p>
            <a:pPr marL="171360" indent="-171000">
              <a:lnSpc>
                <a:spcPct val="300000"/>
              </a:lnSpc>
              <a:buClr>
                <a:srgbClr val="ff0000"/>
              </a:buClr>
              <a:buFont typeface="Arial"/>
              <a:buChar char="•"/>
            </a:pPr>
            <a:r>
              <a:rPr b="1" lang="hr-HR" sz="1600" spc="-1" strike="noStrike">
                <a:solidFill>
                  <a:srgbClr val="004a7c"/>
                </a:solidFill>
                <a:latin typeface="Arial"/>
              </a:rPr>
              <a:t>agregacije, sortiranje, funkcije u upitima</a:t>
            </a:r>
            <a:endParaRPr b="0" lang="hr-HR" sz="1600" spc="-1" strike="noStrike">
              <a:latin typeface="Arial"/>
            </a:endParaRPr>
          </a:p>
          <a:p>
            <a:pPr marL="171360" indent="-171000">
              <a:lnSpc>
                <a:spcPct val="300000"/>
              </a:lnSpc>
              <a:buClr>
                <a:srgbClr val="ff0000"/>
              </a:buClr>
              <a:buFont typeface="Arial"/>
              <a:buChar char="•"/>
            </a:pPr>
            <a:r>
              <a:rPr b="1" lang="hr-HR" sz="1600" spc="-1" strike="noStrike">
                <a:solidFill>
                  <a:srgbClr val="004a7c"/>
                </a:solidFill>
                <a:latin typeface="Arial"/>
              </a:rPr>
              <a:t>optimizer baze (cost model, statistike)</a:t>
            </a:r>
            <a:endParaRPr b="0" lang="hr-HR" sz="1600" spc="-1" strike="noStrike">
              <a:latin typeface="Arial"/>
            </a:endParaRPr>
          </a:p>
        </p:txBody>
      </p:sp>
      <p:sp>
        <p:nvSpPr>
          <p:cNvPr id="135" name="CustomShape 4"/>
          <p:cNvSpPr/>
          <p:nvPr/>
        </p:nvSpPr>
        <p:spPr>
          <a:xfrm flipV="1">
            <a:off x="5076000" y="3284280"/>
            <a:ext cx="791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4a7c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Line 5"/>
          <p:cNvSpPr/>
          <p:nvPr/>
        </p:nvSpPr>
        <p:spPr>
          <a:xfrm>
            <a:off x="5067000" y="1458360"/>
            <a:ext cx="9000" cy="3661560"/>
          </a:xfrm>
          <a:prstGeom prst="line">
            <a:avLst/>
          </a:prstGeom>
          <a:ln w="19080">
            <a:solidFill>
              <a:srgbClr val="004a7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6"/>
          <p:cNvSpPr/>
          <p:nvPr/>
        </p:nvSpPr>
        <p:spPr>
          <a:xfrm>
            <a:off x="5868000" y="3090600"/>
            <a:ext cx="295200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hr-HR" sz="1600" spc="-1" strike="noStrike">
                <a:solidFill>
                  <a:srgbClr val="004a7c"/>
                </a:solidFill>
                <a:latin typeface="Arial"/>
              </a:rPr>
              <a:t>EXPLAIN (execution) plan</a:t>
            </a:r>
            <a:endParaRPr b="0" lang="hr-HR" sz="1600" spc="-1" strike="noStrike">
              <a:latin typeface="Arial"/>
            </a:endParaRPr>
          </a:p>
        </p:txBody>
      </p:sp>
      <p:sp>
        <p:nvSpPr>
          <p:cNvPr id="138" name="Line 7"/>
          <p:cNvSpPr/>
          <p:nvPr/>
        </p:nvSpPr>
        <p:spPr>
          <a:xfrm>
            <a:off x="3339000" y="1458360"/>
            <a:ext cx="1728000" cy="0"/>
          </a:xfrm>
          <a:prstGeom prst="line">
            <a:avLst/>
          </a:prstGeom>
          <a:ln w="19080">
            <a:solidFill>
              <a:srgbClr val="004a7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Line 8"/>
          <p:cNvSpPr/>
          <p:nvPr/>
        </p:nvSpPr>
        <p:spPr>
          <a:xfrm>
            <a:off x="2593440" y="2204640"/>
            <a:ext cx="2482560" cy="0"/>
          </a:xfrm>
          <a:prstGeom prst="line">
            <a:avLst/>
          </a:prstGeom>
          <a:ln w="19080">
            <a:solidFill>
              <a:srgbClr val="004a7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Line 9"/>
          <p:cNvSpPr/>
          <p:nvPr/>
        </p:nvSpPr>
        <p:spPr>
          <a:xfrm>
            <a:off x="3347640" y="2934720"/>
            <a:ext cx="1728360" cy="0"/>
          </a:xfrm>
          <a:prstGeom prst="line">
            <a:avLst/>
          </a:prstGeom>
          <a:ln w="19080">
            <a:solidFill>
              <a:srgbClr val="004a7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Line 10"/>
          <p:cNvSpPr/>
          <p:nvPr/>
        </p:nvSpPr>
        <p:spPr>
          <a:xfrm>
            <a:off x="2627640" y="3645000"/>
            <a:ext cx="2448360" cy="0"/>
          </a:xfrm>
          <a:prstGeom prst="line">
            <a:avLst/>
          </a:prstGeom>
          <a:ln w="19080">
            <a:solidFill>
              <a:srgbClr val="004a7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Line 11"/>
          <p:cNvSpPr/>
          <p:nvPr/>
        </p:nvSpPr>
        <p:spPr>
          <a:xfrm>
            <a:off x="4355640" y="4365000"/>
            <a:ext cx="720360" cy="0"/>
          </a:xfrm>
          <a:prstGeom prst="line">
            <a:avLst/>
          </a:prstGeom>
          <a:ln w="19080">
            <a:solidFill>
              <a:srgbClr val="004a7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Line 12"/>
          <p:cNvSpPr/>
          <p:nvPr/>
        </p:nvSpPr>
        <p:spPr>
          <a:xfrm>
            <a:off x="4148640" y="5119920"/>
            <a:ext cx="927360" cy="0"/>
          </a:xfrm>
          <a:prstGeom prst="line">
            <a:avLst/>
          </a:prstGeom>
          <a:ln w="19080">
            <a:solidFill>
              <a:srgbClr val="004a7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13"/>
          <p:cNvSpPr/>
          <p:nvPr/>
        </p:nvSpPr>
        <p:spPr>
          <a:xfrm>
            <a:off x="5920560" y="3861000"/>
            <a:ext cx="2611440" cy="2368440"/>
          </a:xfrm>
          <a:prstGeom prst="rect">
            <a:avLst/>
          </a:prstGeom>
          <a:solidFill>
            <a:schemeClr val="bg1">
              <a:lumMod val="95000"/>
            </a:schemeClr>
          </a:solidFill>
          <a:ln w="3240">
            <a:solidFill>
              <a:schemeClr val="bg1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7000"/>
              </a:lnSpc>
              <a:spcAft>
                <a:spcPts val="799"/>
              </a:spcAft>
            </a:pPr>
            <a:r>
              <a:rPr b="0" lang="hr-HR" sz="1400" spc="-1" strike="noStrike">
                <a:solidFill>
                  <a:srgbClr val="0000ff"/>
                </a:solidFill>
                <a:latin typeface="Courier New"/>
                <a:ea typeface="Calibri"/>
              </a:rPr>
              <a:t>EXPLAIN</a:t>
            </a:r>
            <a:r>
              <a:rPr b="0" lang="hr-HR" sz="1400" spc="-1" strike="noStrike">
                <a:solidFill>
                  <a:srgbClr val="000000"/>
                </a:solidFill>
                <a:latin typeface="Courier New"/>
                <a:ea typeface="Calibri"/>
              </a:rPr>
              <a:t> </a:t>
            </a:r>
            <a:r>
              <a:rPr b="0" lang="hr-HR" sz="1400" spc="-1" strike="noStrike">
                <a:solidFill>
                  <a:srgbClr val="800000"/>
                </a:solidFill>
                <a:latin typeface="Courier New"/>
                <a:ea typeface="Calibri"/>
              </a:rPr>
              <a:t>format</a:t>
            </a:r>
            <a:r>
              <a:rPr b="0" lang="hr-HR" sz="1400" spc="-1" strike="noStrike">
                <a:solidFill>
                  <a:srgbClr val="000000"/>
                </a:solidFill>
                <a:latin typeface="Courier New"/>
                <a:ea typeface="Calibri"/>
              </a:rPr>
              <a:t> </a:t>
            </a:r>
            <a:r>
              <a:rPr b="0" lang="hr-HR" sz="1400" spc="-1" strike="noStrike">
                <a:solidFill>
                  <a:srgbClr val="c0c0c0"/>
                </a:solidFill>
                <a:latin typeface="Courier New"/>
                <a:ea typeface="Calibri"/>
              </a:rPr>
              <a:t>=</a:t>
            </a:r>
            <a:r>
              <a:rPr b="0" lang="hr-HR" sz="1400" spc="-1" strike="noStrike">
                <a:solidFill>
                  <a:srgbClr val="000000"/>
                </a:solidFill>
                <a:latin typeface="Courier New"/>
                <a:ea typeface="Calibri"/>
              </a:rPr>
              <a:t> </a:t>
            </a:r>
            <a:r>
              <a:rPr b="0" lang="hr-HR" sz="1400" spc="-1" strike="noStrike">
                <a:solidFill>
                  <a:srgbClr val="800000"/>
                </a:solidFill>
                <a:latin typeface="Courier New"/>
                <a:ea typeface="Calibri"/>
              </a:rPr>
              <a:t>json</a:t>
            </a:r>
            <a:r>
              <a:rPr b="0" lang="hr-HR" sz="1400" spc="-1" strike="noStrike">
                <a:solidFill>
                  <a:srgbClr val="000000"/>
                </a:solidFill>
                <a:latin typeface="Courier New"/>
                <a:ea typeface="Calibri"/>
              </a:rPr>
              <a:t> </a:t>
            </a:r>
            <a:br/>
            <a:r>
              <a:rPr b="0" lang="hr-HR" sz="1400" spc="-1" strike="noStrike">
                <a:solidFill>
                  <a:srgbClr val="0000ff"/>
                </a:solidFill>
                <a:latin typeface="Courier New"/>
                <a:ea typeface="Calibri"/>
              </a:rPr>
              <a:t>SELECT</a:t>
            </a:r>
            <a:r>
              <a:rPr b="0" lang="hr-HR" sz="1400" spc="-1" strike="noStrike">
                <a:solidFill>
                  <a:srgbClr val="000000"/>
                </a:solidFill>
                <a:latin typeface="Courier New"/>
                <a:ea typeface="Calibri"/>
              </a:rPr>
              <a:t>    </a:t>
            </a:r>
            <a:r>
              <a:rPr b="0" lang="hr-HR" sz="1400" spc="-1" strike="noStrike">
                <a:solidFill>
                  <a:srgbClr val="800000"/>
                </a:solidFill>
                <a:latin typeface="Courier New"/>
                <a:ea typeface="Calibri"/>
              </a:rPr>
              <a:t>t1</a:t>
            </a:r>
            <a:r>
              <a:rPr b="0" lang="hr-HR" sz="1400" spc="-1" strike="noStrike">
                <a:solidFill>
                  <a:srgbClr val="c0c0c0"/>
                </a:solidFill>
                <a:latin typeface="Courier New"/>
                <a:ea typeface="Calibri"/>
              </a:rPr>
              <a:t>.</a:t>
            </a:r>
            <a:r>
              <a:rPr b="0" lang="hr-HR" sz="1400" spc="-1" strike="noStrike">
                <a:solidFill>
                  <a:srgbClr val="800000"/>
                </a:solidFill>
                <a:latin typeface="Courier New"/>
                <a:ea typeface="Calibri"/>
              </a:rPr>
              <a:t>id</a:t>
            </a:r>
            <a:r>
              <a:rPr b="0" lang="hr-HR" sz="1400" spc="-1" strike="noStrike">
                <a:solidFill>
                  <a:srgbClr val="c0c0c0"/>
                </a:solidFill>
                <a:latin typeface="Courier New"/>
                <a:ea typeface="Calibri"/>
              </a:rPr>
              <a:t>,</a:t>
            </a:r>
            <a:r>
              <a:rPr b="0" lang="hr-HR" sz="1400" spc="-1" strike="noStrike">
                <a:solidFill>
                  <a:srgbClr val="000000"/>
                </a:solidFill>
                <a:latin typeface="Courier New"/>
                <a:ea typeface="Calibri"/>
              </a:rPr>
              <a:t> </a:t>
            </a:r>
            <a:br/>
            <a:r>
              <a:rPr b="0" lang="hr-HR" sz="1400" spc="-1" strike="noStrike">
                <a:solidFill>
                  <a:srgbClr val="000000"/>
                </a:solidFill>
                <a:latin typeface="Courier New"/>
                <a:ea typeface="Calibri"/>
              </a:rPr>
              <a:t>          </a:t>
            </a:r>
            <a:r>
              <a:rPr b="0" lang="hr-HR" sz="1400" spc="-1" strike="noStrike">
                <a:solidFill>
                  <a:srgbClr val="800000"/>
                </a:solidFill>
                <a:latin typeface="Courier New"/>
                <a:ea typeface="Calibri"/>
              </a:rPr>
              <a:t>t1</a:t>
            </a:r>
            <a:r>
              <a:rPr b="0" lang="hr-HR" sz="1400" spc="-1" strike="noStrike">
                <a:solidFill>
                  <a:srgbClr val="c0c0c0"/>
                </a:solidFill>
                <a:latin typeface="Courier New"/>
                <a:ea typeface="Calibri"/>
              </a:rPr>
              <a:t>.</a:t>
            </a:r>
            <a:r>
              <a:rPr b="0" lang="hr-HR" sz="1400" spc="-1" strike="noStrike">
                <a:solidFill>
                  <a:srgbClr val="800000"/>
                </a:solidFill>
                <a:latin typeface="Courier New"/>
                <a:ea typeface="Calibri"/>
              </a:rPr>
              <a:t>ime</a:t>
            </a:r>
            <a:r>
              <a:rPr b="0" lang="hr-HR" sz="1400" spc="-1" strike="noStrike">
                <a:solidFill>
                  <a:srgbClr val="c0c0c0"/>
                </a:solidFill>
                <a:latin typeface="Courier New"/>
                <a:ea typeface="Calibri"/>
              </a:rPr>
              <a:t>,</a:t>
            </a:r>
            <a:r>
              <a:rPr b="0" lang="hr-HR" sz="1400" spc="-1" strike="noStrike">
                <a:solidFill>
                  <a:srgbClr val="000000"/>
                </a:solidFill>
                <a:latin typeface="Courier New"/>
                <a:ea typeface="Calibri"/>
              </a:rPr>
              <a:t> </a:t>
            </a:r>
            <a:br/>
            <a:r>
              <a:rPr b="0" lang="hr-HR" sz="1400" spc="-1" strike="noStrike">
                <a:solidFill>
                  <a:srgbClr val="000000"/>
                </a:solidFill>
                <a:latin typeface="Courier New"/>
                <a:ea typeface="Calibri"/>
              </a:rPr>
              <a:t>          </a:t>
            </a:r>
            <a:r>
              <a:rPr b="0" lang="hr-HR" sz="1400" spc="-1" strike="noStrike">
                <a:solidFill>
                  <a:srgbClr val="800000"/>
                </a:solidFill>
                <a:latin typeface="Courier New"/>
                <a:ea typeface="Calibri"/>
              </a:rPr>
              <a:t>t1</a:t>
            </a:r>
            <a:r>
              <a:rPr b="0" lang="hr-HR" sz="1400" spc="-1" strike="noStrike">
                <a:solidFill>
                  <a:srgbClr val="c0c0c0"/>
                </a:solidFill>
                <a:latin typeface="Courier New"/>
                <a:ea typeface="Calibri"/>
              </a:rPr>
              <a:t>.</a:t>
            </a:r>
            <a:r>
              <a:rPr b="0" lang="hr-HR" sz="1400" spc="-1" strike="noStrike">
                <a:solidFill>
                  <a:srgbClr val="800000"/>
                </a:solidFill>
                <a:latin typeface="Courier New"/>
                <a:ea typeface="Calibri"/>
              </a:rPr>
              <a:t>prezime</a:t>
            </a:r>
            <a:r>
              <a:rPr b="0" lang="hr-HR" sz="1400" spc="-1" strike="noStrike">
                <a:solidFill>
                  <a:srgbClr val="c0c0c0"/>
                </a:solidFill>
                <a:latin typeface="Courier New"/>
                <a:ea typeface="Calibri"/>
              </a:rPr>
              <a:t>,</a:t>
            </a:r>
            <a:r>
              <a:rPr b="0" lang="hr-HR" sz="1400" spc="-1" strike="noStrike">
                <a:solidFill>
                  <a:srgbClr val="000000"/>
                </a:solidFill>
                <a:latin typeface="Courier New"/>
                <a:ea typeface="Calibri"/>
              </a:rPr>
              <a:t> </a:t>
            </a:r>
            <a:br/>
            <a:r>
              <a:rPr b="0" lang="hr-HR" sz="1400" spc="-1" strike="noStrike">
                <a:solidFill>
                  <a:srgbClr val="000000"/>
                </a:solidFill>
                <a:latin typeface="Courier New"/>
                <a:ea typeface="Calibri"/>
              </a:rPr>
              <a:t>          </a:t>
            </a:r>
            <a:r>
              <a:rPr b="0" lang="hr-HR" sz="1400" spc="-1" strike="noStrike">
                <a:solidFill>
                  <a:srgbClr val="800000"/>
                </a:solidFill>
                <a:latin typeface="Courier New"/>
                <a:ea typeface="Calibri"/>
              </a:rPr>
              <a:t>t2</a:t>
            </a:r>
            <a:r>
              <a:rPr b="0" lang="hr-HR" sz="1400" spc="-1" strike="noStrike">
                <a:solidFill>
                  <a:srgbClr val="c0c0c0"/>
                </a:solidFill>
                <a:latin typeface="Courier New"/>
                <a:ea typeface="Calibri"/>
              </a:rPr>
              <a:t>.</a:t>
            </a:r>
            <a:r>
              <a:rPr b="0" lang="hr-HR" sz="1400" spc="-1" strike="noStrike">
                <a:solidFill>
                  <a:srgbClr val="800000"/>
                </a:solidFill>
                <a:latin typeface="Courier New"/>
                <a:ea typeface="Calibri"/>
              </a:rPr>
              <a:t>adresa</a:t>
            </a:r>
            <a:r>
              <a:rPr b="0" lang="hr-HR" sz="1400" spc="-1" strike="noStrike">
                <a:solidFill>
                  <a:srgbClr val="c0c0c0"/>
                </a:solidFill>
                <a:latin typeface="Courier New"/>
                <a:ea typeface="Calibri"/>
              </a:rPr>
              <a:t>,</a:t>
            </a:r>
            <a:br/>
            <a:r>
              <a:rPr b="0" lang="hr-HR" sz="1400" spc="-1" strike="noStrike">
                <a:solidFill>
                  <a:srgbClr val="000000"/>
                </a:solidFill>
                <a:latin typeface="Courier New"/>
                <a:ea typeface="Calibri"/>
              </a:rPr>
              <a:t>          </a:t>
            </a:r>
            <a:r>
              <a:rPr b="0" lang="hr-HR" sz="1400" spc="-1" strike="noStrike">
                <a:solidFill>
                  <a:srgbClr val="c0c0c0"/>
                </a:solidFill>
                <a:latin typeface="Courier New"/>
                <a:ea typeface="Calibri"/>
              </a:rPr>
              <a:t>...</a:t>
            </a:r>
            <a:br/>
            <a:r>
              <a:rPr b="0" lang="hr-HR" sz="1400" spc="-1" strike="noStrike">
                <a:solidFill>
                  <a:srgbClr val="0000ff"/>
                </a:solidFill>
                <a:latin typeface="Courier New"/>
                <a:ea typeface="Calibri"/>
              </a:rPr>
              <a:t>FROM</a:t>
            </a:r>
            <a:r>
              <a:rPr b="0" lang="hr-HR" sz="1400" spc="-1" strike="noStrike">
                <a:solidFill>
                  <a:srgbClr val="000000"/>
                </a:solidFill>
                <a:latin typeface="Courier New"/>
                <a:ea typeface="Calibri"/>
              </a:rPr>
              <a:t>      </a:t>
            </a:r>
            <a:r>
              <a:rPr b="0" lang="hr-HR" sz="1400" spc="-1" strike="noStrike">
                <a:solidFill>
                  <a:srgbClr val="800000"/>
                </a:solidFill>
                <a:latin typeface="Courier New"/>
                <a:ea typeface="Calibri"/>
              </a:rPr>
              <a:t>korisnici</a:t>
            </a:r>
            <a:r>
              <a:rPr b="0" lang="hr-HR" sz="1400" spc="-1" strike="noStrike">
                <a:solidFill>
                  <a:srgbClr val="000000"/>
                </a:solidFill>
                <a:latin typeface="Courier New"/>
                <a:ea typeface="Calibri"/>
              </a:rPr>
              <a:t> </a:t>
            </a:r>
            <a:r>
              <a:rPr b="0" lang="hr-HR" sz="1400" spc="-1" strike="noStrike">
                <a:solidFill>
                  <a:srgbClr val="800000"/>
                </a:solidFill>
                <a:latin typeface="Courier New"/>
                <a:ea typeface="Calibri"/>
              </a:rPr>
              <a:t>t1</a:t>
            </a:r>
            <a:r>
              <a:rPr b="0" lang="hr-HR" sz="1400" spc="-1" strike="noStrike">
                <a:solidFill>
                  <a:srgbClr val="000000"/>
                </a:solidFill>
                <a:latin typeface="Courier New"/>
                <a:ea typeface="Calibri"/>
              </a:rPr>
              <a:t> </a:t>
            </a:r>
            <a:br/>
            <a:r>
              <a:rPr b="0" lang="hr-HR" sz="1400" spc="-1" strike="noStrike">
                <a:solidFill>
                  <a:srgbClr val="0000ff"/>
                </a:solidFill>
                <a:latin typeface="Courier New"/>
                <a:ea typeface="Calibri"/>
              </a:rPr>
              <a:t>LEFT</a:t>
            </a:r>
            <a:r>
              <a:rPr b="0" lang="hr-HR" sz="1400" spc="-1" strike="noStrike">
                <a:solidFill>
                  <a:srgbClr val="000000"/>
                </a:solidFill>
                <a:latin typeface="Courier New"/>
                <a:ea typeface="Calibri"/>
              </a:rPr>
              <a:t> </a:t>
            </a:r>
            <a:r>
              <a:rPr b="0" lang="hr-HR" sz="1400" spc="-1" strike="noStrike">
                <a:solidFill>
                  <a:srgbClr val="0000ff"/>
                </a:solidFill>
                <a:latin typeface="Courier New"/>
                <a:ea typeface="Calibri"/>
              </a:rPr>
              <a:t>JOIN</a:t>
            </a:r>
            <a:r>
              <a:rPr b="0" lang="hr-HR" sz="1400" spc="-1" strike="noStrike">
                <a:solidFill>
                  <a:srgbClr val="000000"/>
                </a:solidFill>
                <a:latin typeface="Courier New"/>
                <a:ea typeface="Calibri"/>
              </a:rPr>
              <a:t> </a:t>
            </a:r>
            <a:r>
              <a:rPr b="0" lang="hr-HR" sz="1400" spc="-1" strike="noStrike">
                <a:solidFill>
                  <a:srgbClr val="800000"/>
                </a:solidFill>
                <a:latin typeface="Courier New"/>
                <a:ea typeface="Calibri"/>
              </a:rPr>
              <a:t>adrese</a:t>
            </a:r>
            <a:r>
              <a:rPr b="0" lang="hr-HR" sz="1400" spc="-1" strike="noStrike">
                <a:solidFill>
                  <a:srgbClr val="000000"/>
                </a:solidFill>
                <a:latin typeface="Courier New"/>
                <a:ea typeface="Calibri"/>
              </a:rPr>
              <a:t> </a:t>
            </a:r>
            <a:r>
              <a:rPr b="0" lang="hr-HR" sz="1400" spc="-1" strike="noStrike">
                <a:solidFill>
                  <a:srgbClr val="800000"/>
                </a:solidFill>
                <a:latin typeface="Courier New"/>
                <a:ea typeface="Calibri"/>
              </a:rPr>
              <a:t>t2</a:t>
            </a:r>
            <a:r>
              <a:rPr b="0" lang="hr-HR" sz="1400" spc="-1" strike="noStrike">
                <a:solidFill>
                  <a:srgbClr val="000000"/>
                </a:solidFill>
                <a:latin typeface="Courier New"/>
                <a:ea typeface="Calibri"/>
              </a:rPr>
              <a:t> </a:t>
            </a:r>
            <a:br/>
            <a:r>
              <a:rPr b="0" lang="hr-HR" sz="1400" spc="-1" strike="noStrike">
                <a:solidFill>
                  <a:srgbClr val="0000ff"/>
                </a:solidFill>
                <a:latin typeface="Courier New"/>
                <a:ea typeface="Calibri"/>
              </a:rPr>
              <a:t>ON</a:t>
            </a:r>
            <a:r>
              <a:rPr b="0" lang="hr-HR" sz="1400" spc="-1" strike="noStrike">
                <a:solidFill>
                  <a:srgbClr val="000000"/>
                </a:solidFill>
                <a:latin typeface="Courier New"/>
                <a:ea typeface="Calibri"/>
              </a:rPr>
              <a:t>        </a:t>
            </a:r>
            <a:r>
              <a:rPr b="0" lang="hr-HR" sz="1400" spc="-1" strike="noStrike">
                <a:solidFill>
                  <a:srgbClr val="c0c0c0"/>
                </a:solidFill>
                <a:latin typeface="Courier New"/>
                <a:ea typeface="Calibri"/>
              </a:rPr>
              <a:t>...</a:t>
            </a:r>
            <a:endParaRPr b="0" lang="hr-HR" sz="1400" spc="-1" strike="noStrike">
              <a:latin typeface="Arial"/>
            </a:endParaRPr>
          </a:p>
        </p:txBody>
      </p:sp>
      <p:sp>
        <p:nvSpPr>
          <p:cNvPr id="145" name="CustomShape 14"/>
          <p:cNvSpPr/>
          <p:nvPr/>
        </p:nvSpPr>
        <p:spPr>
          <a:xfrm>
            <a:off x="6300360" y="3414240"/>
            <a:ext cx="360" cy="43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4a7c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15"/>
          <p:cNvSpPr/>
          <p:nvPr/>
        </p:nvSpPr>
        <p:spPr>
          <a:xfrm>
            <a:off x="6804360" y="3933000"/>
            <a:ext cx="1439640" cy="215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16"/>
          <p:cNvSpPr/>
          <p:nvPr/>
        </p:nvSpPr>
        <p:spPr>
          <a:xfrm>
            <a:off x="5994720" y="3902040"/>
            <a:ext cx="1439640" cy="215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8" name="Picture 42" descr=""/>
          <p:cNvPicPr/>
          <p:nvPr/>
        </p:nvPicPr>
        <p:blipFill>
          <a:blip r:embed="rId2"/>
          <a:stretch/>
        </p:blipFill>
        <p:spPr>
          <a:xfrm>
            <a:off x="1636920" y="5414760"/>
            <a:ext cx="4230720" cy="1424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0" y="43920"/>
            <a:ext cx="184320" cy="369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TextShape 2"/>
          <p:cNvSpPr txBox="1"/>
          <p:nvPr/>
        </p:nvSpPr>
        <p:spPr>
          <a:xfrm>
            <a:off x="0" y="260640"/>
            <a:ext cx="9143640" cy="555120"/>
          </a:xfrm>
          <a:prstGeom prst="rect">
            <a:avLst/>
          </a:prstGeom>
          <a:solidFill>
            <a:srgbClr val="82cdec"/>
          </a:solidFill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1" lang="hr-HR" sz="2800" spc="-1" strike="noStrike">
                <a:solidFill>
                  <a:srgbClr val="004a7b"/>
                </a:solidFill>
                <a:latin typeface="Arial"/>
              </a:rPr>
              <a:t>Praktičan projektni zadatak</a:t>
            </a:r>
            <a:endParaRPr b="0" lang="sr-Latn-R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CustomShape 3"/>
          <p:cNvSpPr/>
          <p:nvPr/>
        </p:nvSpPr>
        <p:spPr>
          <a:xfrm>
            <a:off x="111600" y="932040"/>
            <a:ext cx="8852760" cy="47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hr-HR" sz="1600" spc="-1" strike="noStrike">
                <a:solidFill>
                  <a:srgbClr val="004a7c"/>
                </a:solidFill>
                <a:latin typeface="Arial"/>
              </a:rPr>
              <a:t>Želimo napraviti istraživanje tržišta vezanog za oglase za posao na jednom portalu.</a:t>
            </a:r>
            <a:endParaRPr b="0" lang="hr-HR" sz="16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hr-HR" sz="1600" spc="-1" strike="noStrike">
                <a:solidFill>
                  <a:srgbClr val="004a7c"/>
                </a:solidFill>
                <a:latin typeface="Arial"/>
              </a:rPr>
              <a:t>fokus na istraživanje ponude IT poslova</a:t>
            </a:r>
            <a:endParaRPr b="0" lang="hr-HR" sz="16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hr-HR" sz="1600" spc="-1" strike="noStrike">
                <a:solidFill>
                  <a:srgbClr val="004a7c"/>
                </a:solidFill>
                <a:latin typeface="Arial"/>
              </a:rPr>
              <a:t>pretraga i analiza oglasa</a:t>
            </a:r>
            <a:endParaRPr b="0" lang="hr-HR" sz="16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hr-HR" sz="1600" spc="-1" strike="noStrike">
                <a:solidFill>
                  <a:srgbClr val="004a7c"/>
                </a:solidFill>
                <a:latin typeface="Arial"/>
              </a:rPr>
              <a:t>koje se tehnologije najviše traže</a:t>
            </a:r>
            <a:endParaRPr b="0" lang="hr-H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hr-H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hr-HR" sz="1600" spc="-1" strike="noStrike">
                <a:solidFill>
                  <a:srgbClr val="004a7c"/>
                </a:solidFill>
                <a:latin typeface="Arial"/>
              </a:rPr>
              <a:t>Zadatak može biti osnova za slične projekte,</a:t>
            </a:r>
            <a:endParaRPr b="0" lang="hr-H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hr-HR" sz="1600" spc="-1" strike="noStrike">
                <a:solidFill>
                  <a:srgbClr val="004a7c"/>
                </a:solidFill>
                <a:latin typeface="Arial"/>
              </a:rPr>
              <a:t>npr. analize oglasnika ili portala općenito.</a:t>
            </a:r>
            <a:endParaRPr b="0" lang="hr-H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hr-H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hr-HR" sz="1600" spc="-1" strike="noStrike">
                <a:solidFill>
                  <a:srgbClr val="004a7c"/>
                </a:solidFill>
                <a:latin typeface="Arial"/>
              </a:rPr>
              <a:t>Iz projekta može nastati web servis i </a:t>
            </a:r>
            <a:endParaRPr b="0" lang="hr-H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hr-HR" sz="1600" spc="-1" strike="noStrike">
                <a:solidFill>
                  <a:srgbClr val="004a7c"/>
                </a:solidFill>
                <a:latin typeface="Arial"/>
              </a:rPr>
              <a:t>web / mobilna aplikacija – timski projekt.</a:t>
            </a:r>
            <a:endParaRPr b="0" lang="hr-H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hr-H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hr-HR" sz="1600" spc="-1" strike="noStrike">
                <a:solidFill>
                  <a:srgbClr val="004a7c"/>
                </a:solidFill>
                <a:latin typeface="Arial"/>
              </a:rPr>
              <a:t>Priprema za zadatak i SQL upite:</a:t>
            </a:r>
            <a:endParaRPr b="0" lang="hr-HR" sz="16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hr-HR" sz="1600" spc="-1" strike="noStrike">
                <a:solidFill>
                  <a:srgbClr val="004a7c"/>
                </a:solidFill>
                <a:latin typeface="Arial"/>
              </a:rPr>
              <a:t>podatkovni model – dijagram i MySQL tablice</a:t>
            </a:r>
            <a:endParaRPr b="0" lang="hr-HR" sz="16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hr-HR" sz="1600" spc="-1" strike="noStrike">
                <a:solidFill>
                  <a:srgbClr val="004a7c"/>
                </a:solidFill>
                <a:latin typeface="Arial"/>
              </a:rPr>
              <a:t>oglasi za posao s portala – prikupljeni kroz web scraper</a:t>
            </a:r>
            <a:endParaRPr b="0" lang="hr-HR" sz="16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hr-HR" sz="1600" spc="-1" strike="noStrike">
                <a:solidFill>
                  <a:srgbClr val="004a7c"/>
                </a:solidFill>
                <a:latin typeface="Arial"/>
              </a:rPr>
              <a:t>svi materijali na </a:t>
            </a:r>
            <a:r>
              <a:rPr b="1" lang="hr-HR" sz="16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https://github.com/dgolner/edukacije</a:t>
            </a:r>
            <a:endParaRPr b="0" lang="hr-H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hr-HR" sz="1600" spc="-1" strike="noStrike">
              <a:latin typeface="Arial"/>
            </a:endParaRPr>
          </a:p>
          <a:p>
            <a:pPr>
              <a:lnSpc>
                <a:spcPct val="300000"/>
              </a:lnSpc>
            </a:pPr>
            <a:r>
              <a:rPr b="1" lang="hr-HR" sz="1600" spc="-1" strike="noStrike" u="sng">
                <a:solidFill>
                  <a:srgbClr val="004a7c"/>
                </a:solidFill>
                <a:uFillTx/>
                <a:latin typeface="Arial"/>
              </a:rPr>
              <a:t>UPOZNAJTE SVOJE PODATKE I PROCESE</a:t>
            </a:r>
            <a:r>
              <a:rPr b="1" lang="hr-HR" sz="1600" spc="-1" strike="noStrike">
                <a:solidFill>
                  <a:srgbClr val="ff0000"/>
                </a:solidFill>
                <a:latin typeface="Arial"/>
              </a:rPr>
              <a:t>!</a:t>
            </a:r>
            <a:endParaRPr b="0" lang="hr-HR" sz="1600" spc="-1" strike="noStrike">
              <a:latin typeface="Arial"/>
            </a:endParaRPr>
          </a:p>
        </p:txBody>
      </p:sp>
      <p:graphicFrame>
        <p:nvGraphicFramePr>
          <p:cNvPr id="152" name="Table 4"/>
          <p:cNvGraphicFramePr/>
          <p:nvPr/>
        </p:nvGraphicFramePr>
        <p:xfrm>
          <a:off x="4716000" y="1845720"/>
          <a:ext cx="4248000" cy="812880"/>
        </p:xfrm>
        <a:graphic>
          <a:graphicData uri="http://schemas.openxmlformats.org/drawingml/2006/table">
            <a:tbl>
              <a:tblPr/>
              <a:tblGrid>
                <a:gridCol w="864000"/>
                <a:gridCol w="3384360"/>
              </a:tblGrid>
              <a:tr h="304920">
                <a:tc gridSpan="2"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hr-HR" sz="1400" spc="-1" strike="noStrike">
                          <a:solidFill>
                            <a:srgbClr val="004a7c"/>
                          </a:solidFill>
                          <a:latin typeface="Arial"/>
                        </a:rPr>
                        <a:t>odabir baze i alata</a:t>
                      </a:r>
                      <a:endParaRPr b="0" lang="hr-HR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82cdec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  <a:tr h="27432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r-HR" sz="1200" spc="-1" strike="noStrike">
                          <a:solidFill>
                            <a:srgbClr val="004a7c"/>
                          </a:solidFill>
                          <a:latin typeface="Arial"/>
                        </a:rPr>
                        <a:t>MySQL / MariaDB</a:t>
                      </a:r>
                      <a:endParaRPr b="0" lang="hr-HR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27432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r-HR" sz="1200" spc="-1" strike="noStrike">
                          <a:solidFill>
                            <a:srgbClr val="004a7c"/>
                          </a:solidFill>
                          <a:latin typeface="Arial"/>
                        </a:rPr>
                        <a:t>PostgreSQL, Oracle, MS SQL Server, …</a:t>
                      </a:r>
                      <a:endParaRPr b="0" lang="hr-HR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27432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r-HR" sz="1200" spc="-1" strike="noStrike">
                          <a:solidFill>
                            <a:srgbClr val="004a7c"/>
                          </a:solidFill>
                          <a:latin typeface="Arial"/>
                        </a:rPr>
                        <a:t>XAMPP</a:t>
                      </a:r>
                      <a:endParaRPr b="0" lang="hr-HR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27432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r-HR" sz="1200" spc="-1" strike="noStrike">
                          <a:solidFill>
                            <a:srgbClr val="004a7c"/>
                          </a:solidFill>
                          <a:latin typeface="Arial"/>
                        </a:rPr>
                        <a:t>MySQL Workbench, dbForge, HeidiSQL, …</a:t>
                      </a:r>
                      <a:endParaRPr b="0" lang="hr-HR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27432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r-HR" sz="1200" spc="-1" strike="noStrike">
                          <a:solidFill>
                            <a:srgbClr val="004a7c"/>
                          </a:solidFill>
                          <a:latin typeface="Arial"/>
                        </a:rPr>
                        <a:t>phpMyAdmin</a:t>
                      </a:r>
                      <a:endParaRPr b="0" lang="hr-HR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27432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hr-HR" sz="1200" spc="-1" strike="noStrike" u="sng">
                          <a:solidFill>
                            <a:srgbClr val="0000ff"/>
                          </a:solidFill>
                          <a:uFillTx/>
                          <a:latin typeface="Arial"/>
                          <a:hlinkClick r:id="rId2"/>
                        </a:rPr>
                        <a:t>https://www.db4free.net/</a:t>
                      </a:r>
                      <a:endParaRPr b="0" lang="hr-HR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53" name="Picture 3" descr=""/>
          <p:cNvPicPr/>
          <p:nvPr/>
        </p:nvPicPr>
        <p:blipFill>
          <a:blip r:embed="rId3"/>
          <a:stretch/>
        </p:blipFill>
        <p:spPr>
          <a:xfrm>
            <a:off x="4953960" y="3551040"/>
            <a:ext cx="575640" cy="206280"/>
          </a:xfrm>
          <a:prstGeom prst="rect">
            <a:avLst/>
          </a:prstGeom>
          <a:ln>
            <a:noFill/>
          </a:ln>
        </p:spPr>
      </p:pic>
      <p:pic>
        <p:nvPicPr>
          <p:cNvPr id="154" name="Picture 7" descr=""/>
          <p:cNvPicPr/>
          <p:nvPr/>
        </p:nvPicPr>
        <p:blipFill>
          <a:blip r:embed="rId4"/>
          <a:stretch/>
        </p:blipFill>
        <p:spPr>
          <a:xfrm flipH="1">
            <a:off x="4953960" y="2706480"/>
            <a:ext cx="244080" cy="247320"/>
          </a:xfrm>
          <a:prstGeom prst="rect">
            <a:avLst/>
          </a:prstGeom>
          <a:ln>
            <a:noFill/>
          </a:ln>
        </p:spPr>
      </p:pic>
      <p:pic>
        <p:nvPicPr>
          <p:cNvPr id="155" name="Picture 8" descr=""/>
          <p:cNvPicPr/>
          <p:nvPr/>
        </p:nvPicPr>
        <p:blipFill>
          <a:blip r:embed="rId5"/>
          <a:stretch/>
        </p:blipFill>
        <p:spPr>
          <a:xfrm>
            <a:off x="4956120" y="2170440"/>
            <a:ext cx="368280" cy="249840"/>
          </a:xfrm>
          <a:prstGeom prst="rect">
            <a:avLst/>
          </a:prstGeom>
          <a:ln>
            <a:noFill/>
          </a:ln>
        </p:spPr>
      </p:pic>
      <p:pic>
        <p:nvPicPr>
          <p:cNvPr id="156" name="Picture 10" descr=""/>
          <p:cNvPicPr/>
          <p:nvPr/>
        </p:nvPicPr>
        <p:blipFill>
          <a:blip r:embed="rId6"/>
          <a:stretch/>
        </p:blipFill>
        <p:spPr>
          <a:xfrm>
            <a:off x="4953960" y="3270240"/>
            <a:ext cx="430920" cy="240120"/>
          </a:xfrm>
          <a:prstGeom prst="rect">
            <a:avLst/>
          </a:prstGeom>
          <a:ln>
            <a:noFill/>
          </a:ln>
        </p:spPr>
      </p:pic>
      <p:pic>
        <p:nvPicPr>
          <p:cNvPr id="157" name="Picture 18" descr=""/>
          <p:cNvPicPr/>
          <p:nvPr/>
        </p:nvPicPr>
        <p:blipFill>
          <a:blip r:embed="rId7"/>
          <a:stretch/>
        </p:blipFill>
        <p:spPr>
          <a:xfrm>
            <a:off x="4953960" y="2430000"/>
            <a:ext cx="253440" cy="261720"/>
          </a:xfrm>
          <a:prstGeom prst="rect">
            <a:avLst/>
          </a:prstGeom>
          <a:ln>
            <a:noFill/>
          </a:ln>
        </p:spPr>
      </p:pic>
      <p:pic>
        <p:nvPicPr>
          <p:cNvPr id="158" name="Picture 20" descr=""/>
          <p:cNvPicPr/>
          <p:nvPr/>
        </p:nvPicPr>
        <p:blipFill>
          <a:blip r:embed="rId8"/>
          <a:stretch/>
        </p:blipFill>
        <p:spPr>
          <a:xfrm>
            <a:off x="4948920" y="2985840"/>
            <a:ext cx="256320" cy="256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0" y="43920"/>
            <a:ext cx="184320" cy="369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TextShape 2"/>
          <p:cNvSpPr txBox="1"/>
          <p:nvPr/>
        </p:nvSpPr>
        <p:spPr>
          <a:xfrm>
            <a:off x="0" y="260640"/>
            <a:ext cx="9143640" cy="555120"/>
          </a:xfrm>
          <a:prstGeom prst="rect">
            <a:avLst/>
          </a:prstGeom>
          <a:solidFill>
            <a:srgbClr val="82cdec"/>
          </a:solidFill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1" lang="hr-HR" sz="2800" spc="-1" strike="noStrike">
                <a:solidFill>
                  <a:srgbClr val="004a7b"/>
                </a:solidFill>
                <a:latin typeface="Arial"/>
              </a:rPr>
              <a:t>Model podataka zadatka</a:t>
            </a:r>
            <a:endParaRPr b="0" lang="sr-Latn-R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1" name="Picture 4" descr=""/>
          <p:cNvPicPr/>
          <p:nvPr/>
        </p:nvPicPr>
        <p:blipFill>
          <a:blip r:embed="rId1"/>
          <a:stretch/>
        </p:blipFill>
        <p:spPr>
          <a:xfrm>
            <a:off x="199080" y="816120"/>
            <a:ext cx="8745120" cy="6041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1" descr=""/>
          <p:cNvPicPr/>
          <p:nvPr/>
        </p:nvPicPr>
        <p:blipFill>
          <a:blip r:embed="rId1"/>
          <a:stretch/>
        </p:blipFill>
        <p:spPr>
          <a:xfrm>
            <a:off x="3257280" y="816120"/>
            <a:ext cx="6859080" cy="6041520"/>
          </a:xfrm>
          <a:prstGeom prst="rect">
            <a:avLst/>
          </a:prstGeom>
          <a:ln>
            <a:noFill/>
          </a:ln>
        </p:spPr>
      </p:pic>
      <p:sp>
        <p:nvSpPr>
          <p:cNvPr id="163" name="CustomShape 1"/>
          <p:cNvSpPr/>
          <p:nvPr/>
        </p:nvSpPr>
        <p:spPr>
          <a:xfrm>
            <a:off x="0" y="43920"/>
            <a:ext cx="184320" cy="369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TextShape 2"/>
          <p:cNvSpPr txBox="1"/>
          <p:nvPr/>
        </p:nvSpPr>
        <p:spPr>
          <a:xfrm>
            <a:off x="0" y="260640"/>
            <a:ext cx="9143640" cy="555120"/>
          </a:xfrm>
          <a:prstGeom prst="rect">
            <a:avLst/>
          </a:prstGeom>
          <a:solidFill>
            <a:srgbClr val="82cdec"/>
          </a:solidFill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1" lang="hr-HR" sz="2800" spc="-1" strike="noStrike">
                <a:solidFill>
                  <a:srgbClr val="004a7b"/>
                </a:solidFill>
                <a:latin typeface="Arial"/>
              </a:rPr>
              <a:t>INDEX</a:t>
            </a:r>
            <a:endParaRPr b="0" lang="sr-Latn-R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CustomShape 3"/>
          <p:cNvSpPr/>
          <p:nvPr/>
        </p:nvSpPr>
        <p:spPr>
          <a:xfrm>
            <a:off x="8402040" y="6642720"/>
            <a:ext cx="731160" cy="21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hr-HR" sz="800" spc="-1" strike="noStrike">
                <a:solidFill>
                  <a:srgbClr val="004a7c"/>
                </a:solidFill>
                <a:latin typeface="Arial"/>
              </a:rPr>
              <a:t>Izvor: Toptal</a:t>
            </a:r>
            <a:endParaRPr b="0" lang="hr-HR" sz="800" spc="-1" strike="noStrike">
              <a:latin typeface="Arial"/>
            </a:endParaRPr>
          </a:p>
        </p:txBody>
      </p:sp>
      <p:sp>
        <p:nvSpPr>
          <p:cNvPr id="166" name="CustomShape 4"/>
          <p:cNvSpPr/>
          <p:nvPr/>
        </p:nvSpPr>
        <p:spPr>
          <a:xfrm>
            <a:off x="111600" y="1043640"/>
            <a:ext cx="8852760" cy="47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hr-HR" sz="1600" spc="-1" strike="noStrike">
                <a:solidFill>
                  <a:srgbClr val="004a7c"/>
                </a:solidFill>
                <a:latin typeface="Arial"/>
              </a:rPr>
              <a:t>Kreirajte indekse po kolonama za:</a:t>
            </a:r>
            <a:endParaRPr b="0" lang="hr-HR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hr-HR" sz="1600" spc="-1" strike="noStrike">
                <a:solidFill>
                  <a:srgbClr val="004a7c"/>
                </a:solidFill>
                <a:latin typeface="Arial"/>
              </a:rPr>
              <a:t>glavna pretraživanja</a:t>
            </a:r>
            <a:endParaRPr b="0" lang="hr-HR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hr-HR" sz="1600" spc="-1" strike="noStrike">
                <a:solidFill>
                  <a:srgbClr val="004a7c"/>
                </a:solidFill>
                <a:latin typeface="Arial"/>
              </a:rPr>
              <a:t>sortiranja i grupiranja</a:t>
            </a:r>
            <a:endParaRPr b="0" lang="hr-H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hr-H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hr-HR" sz="1600" spc="-1" strike="noStrike">
                <a:solidFill>
                  <a:srgbClr val="004a7c"/>
                </a:solidFill>
                <a:latin typeface="Arial"/>
              </a:rPr>
              <a:t>Mora postojati mjera.</a:t>
            </a:r>
            <a:endParaRPr b="0" lang="hr-H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hr-H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hr-HR" sz="1600" spc="-1" strike="noStrike">
                <a:solidFill>
                  <a:srgbClr val="004a7c"/>
                </a:solidFill>
                <a:latin typeface="Arial"/>
              </a:rPr>
              <a:t>Konstantne operacije:</a:t>
            </a:r>
            <a:endParaRPr b="0" lang="hr-HR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hr-HR" sz="1600" spc="-1" strike="noStrike">
                <a:solidFill>
                  <a:srgbClr val="004a7c"/>
                </a:solidFill>
                <a:latin typeface="Arial"/>
              </a:rPr>
              <a:t>insert</a:t>
            </a:r>
            <a:endParaRPr b="0" lang="hr-HR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hr-HR" sz="1600" spc="-1" strike="noStrike">
                <a:solidFill>
                  <a:srgbClr val="004a7c"/>
                </a:solidFill>
                <a:latin typeface="Arial"/>
              </a:rPr>
              <a:t>update</a:t>
            </a:r>
            <a:endParaRPr b="0" lang="hr-HR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hr-HR" sz="1600" spc="-1" strike="noStrike">
                <a:solidFill>
                  <a:srgbClr val="004a7c"/>
                </a:solidFill>
                <a:latin typeface="Arial"/>
              </a:rPr>
              <a:t>delete</a:t>
            </a:r>
            <a:endParaRPr b="0" lang="hr-H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hr-HR" sz="1600" spc="-1" strike="noStrike">
                <a:solidFill>
                  <a:srgbClr val="004a7c"/>
                </a:solidFill>
                <a:latin typeface="Arial"/>
              </a:rPr>
              <a:t>smanjuju performanse jer se nakon njih</a:t>
            </a:r>
            <a:endParaRPr b="0" lang="hr-H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hr-HR" sz="1600" spc="-1" strike="noStrike">
                <a:solidFill>
                  <a:srgbClr val="004a7c"/>
                </a:solidFill>
                <a:latin typeface="Arial"/>
              </a:rPr>
              <a:t>moraju ažurirati i sami indeksi.</a:t>
            </a:r>
            <a:endParaRPr b="0" lang="hr-H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hr-H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hr-HR" sz="1600" spc="-1" strike="noStrike">
                <a:solidFill>
                  <a:srgbClr val="004a7c"/>
                </a:solidFill>
                <a:latin typeface="Arial"/>
              </a:rPr>
              <a:t>Ukoliko radite masovni insert u tablicu,</a:t>
            </a:r>
            <a:endParaRPr b="0" lang="hr-H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hr-HR" sz="1600" spc="-1" strike="noStrike">
                <a:solidFill>
                  <a:srgbClr val="004a7c"/>
                </a:solidFill>
                <a:latin typeface="Arial"/>
              </a:rPr>
              <a:t>a imate ispravne podatke (UK, FK) </a:t>
            </a:r>
            <a:endParaRPr b="0" lang="hr-H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hr-HR" sz="1600" spc="-1" strike="noStrike">
                <a:solidFill>
                  <a:srgbClr val="004a7c"/>
                </a:solidFill>
                <a:latin typeface="Arial"/>
              </a:rPr>
              <a:t>često je zbog brzine bolje odraditi:</a:t>
            </a:r>
            <a:endParaRPr b="0" lang="hr-HR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hr-HR" sz="1600" spc="-1" strike="noStrike">
                <a:solidFill>
                  <a:srgbClr val="004a7c"/>
                </a:solidFill>
                <a:latin typeface="Arial"/>
              </a:rPr>
              <a:t>drop indeksa</a:t>
            </a:r>
            <a:endParaRPr b="0" lang="hr-HR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hr-HR" sz="1600" spc="-1" strike="noStrike">
                <a:solidFill>
                  <a:srgbClr val="004a7c"/>
                </a:solidFill>
                <a:latin typeface="Arial"/>
              </a:rPr>
              <a:t>pustiti batch insert</a:t>
            </a:r>
            <a:endParaRPr b="0" lang="hr-HR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hr-HR" sz="1600" spc="-1" strike="noStrike">
                <a:solidFill>
                  <a:srgbClr val="004a7c"/>
                </a:solidFill>
                <a:latin typeface="Arial"/>
              </a:rPr>
              <a:t>rekreirati indekse</a:t>
            </a:r>
            <a:endParaRPr b="0" lang="hr-H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0" y="43920"/>
            <a:ext cx="184320" cy="369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TextShape 2"/>
          <p:cNvSpPr txBox="1"/>
          <p:nvPr/>
        </p:nvSpPr>
        <p:spPr>
          <a:xfrm>
            <a:off x="0" y="260640"/>
            <a:ext cx="9143640" cy="555120"/>
          </a:xfrm>
          <a:prstGeom prst="rect">
            <a:avLst/>
          </a:prstGeom>
          <a:solidFill>
            <a:srgbClr val="82cdec"/>
          </a:solidFill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1" lang="hr-HR" sz="2800" spc="-1" strike="noStrike">
                <a:solidFill>
                  <a:srgbClr val="004a7b"/>
                </a:solidFill>
                <a:latin typeface="Arial"/>
              </a:rPr>
              <a:t>SELECT * i COUNT(*)</a:t>
            </a:r>
            <a:endParaRPr b="0" lang="sr-Latn-R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9" name="CustomShape 3"/>
          <p:cNvSpPr/>
          <p:nvPr/>
        </p:nvSpPr>
        <p:spPr>
          <a:xfrm>
            <a:off x="0" y="816120"/>
            <a:ext cx="4571640" cy="100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41825f"/>
                </a:solidFill>
                <a:latin typeface="Consolas"/>
                <a:ea typeface="NSimSun"/>
              </a:rPr>
              <a:t>-- select *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SELECT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*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FROM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28200"/>
                </a:solidFill>
                <a:latin typeface="Consolas"/>
                <a:ea typeface="NSimSun"/>
              </a:rPr>
              <a:t>oglasi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JOIN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28200"/>
                </a:solidFill>
                <a:latin typeface="Consolas"/>
                <a:ea typeface="NSimSun"/>
              </a:rPr>
              <a:t>kategorije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ON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kat_id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JOIN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28200"/>
                </a:solidFill>
                <a:latin typeface="Consolas"/>
                <a:ea typeface="NSimSun"/>
              </a:rPr>
              <a:t>poslodavci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ON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pos_id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WHERE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b="0" lang="hr-HR" sz="1000" spc="-1" strike="noStrike">
                <a:solidFill>
                  <a:srgbClr val="0000ff"/>
                </a:solidFill>
                <a:latin typeface="Consolas"/>
                <a:ea typeface="NSimSun"/>
              </a:rPr>
              <a:t>'IT, telekomunikacije'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;</a:t>
            </a:r>
            <a:endParaRPr b="0" lang="hr-HR" sz="1000" spc="-1" strike="noStrike">
              <a:latin typeface="Arial"/>
            </a:endParaRPr>
          </a:p>
        </p:txBody>
      </p:sp>
      <p:sp>
        <p:nvSpPr>
          <p:cNvPr id="170" name="CustomShape 4"/>
          <p:cNvSpPr/>
          <p:nvPr/>
        </p:nvSpPr>
        <p:spPr>
          <a:xfrm>
            <a:off x="0" y="3501000"/>
            <a:ext cx="4464000" cy="252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41825f"/>
                </a:solidFill>
                <a:latin typeface="Consolas"/>
                <a:ea typeface="NSimSun"/>
              </a:rPr>
              <a:t>-- count(*)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SELECT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2896f0"/>
                </a:solidFill>
                <a:latin typeface="Consolas"/>
                <a:ea typeface="NSimSun"/>
              </a:rPr>
              <a:t>COUNT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(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*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)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FROM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28200"/>
                </a:solidFill>
                <a:latin typeface="Consolas"/>
                <a:ea typeface="NSimSun"/>
              </a:rPr>
              <a:t>oglasi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JOIN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28200"/>
                </a:solidFill>
                <a:latin typeface="Consolas"/>
                <a:ea typeface="NSimSun"/>
              </a:rPr>
              <a:t>kategorije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ON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kat_id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;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 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 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41825f"/>
                </a:solidFill>
                <a:latin typeface="Consolas"/>
                <a:ea typeface="NSimSun"/>
              </a:rPr>
              <a:t>-- count(1) – broj oglasa u kategoriji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SELECT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  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(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SELECT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2896f0"/>
                </a:solidFill>
                <a:latin typeface="Consolas"/>
                <a:ea typeface="NSimSun"/>
              </a:rPr>
              <a:t>COUNT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(</a:t>
            </a:r>
            <a:r>
              <a:rPr b="0" lang="hr-HR" sz="1000" spc="-1" strike="noStrike">
                <a:solidFill>
                  <a:srgbClr val="0000ff"/>
                </a:solidFill>
                <a:latin typeface="Consolas"/>
                <a:ea typeface="NSimSun"/>
              </a:rPr>
              <a:t>1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)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   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FROM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28200"/>
                </a:solidFill>
                <a:latin typeface="Consolas"/>
                <a:ea typeface="NSimSun"/>
              </a:rPr>
              <a:t>oglasi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  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WHERE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kat_id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)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"Count"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FROM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28200"/>
                </a:solidFill>
                <a:latin typeface="Consolas"/>
                <a:ea typeface="NSimSun"/>
              </a:rPr>
              <a:t>kategorije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GROUP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BY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ORDER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BY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0000ff"/>
                </a:solidFill>
                <a:latin typeface="Consolas"/>
                <a:ea typeface="NSimSun"/>
              </a:rPr>
              <a:t>3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DESC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;</a:t>
            </a:r>
            <a:endParaRPr b="0" lang="hr-HR" sz="1000" spc="-1" strike="noStrike">
              <a:latin typeface="Arial"/>
            </a:endParaRPr>
          </a:p>
        </p:txBody>
      </p:sp>
      <p:pic>
        <p:nvPicPr>
          <p:cNvPr id="171" name="Picture 5" descr=""/>
          <p:cNvPicPr/>
          <p:nvPr/>
        </p:nvPicPr>
        <p:blipFill>
          <a:blip r:embed="rId1"/>
          <a:stretch/>
        </p:blipFill>
        <p:spPr>
          <a:xfrm>
            <a:off x="2153880" y="2601000"/>
            <a:ext cx="6909120" cy="514080"/>
          </a:xfrm>
          <a:prstGeom prst="rect">
            <a:avLst/>
          </a:prstGeom>
          <a:ln>
            <a:noFill/>
          </a:ln>
        </p:spPr>
      </p:pic>
      <p:pic>
        <p:nvPicPr>
          <p:cNvPr id="172" name="Picture 6" descr=""/>
          <p:cNvPicPr/>
          <p:nvPr/>
        </p:nvPicPr>
        <p:blipFill>
          <a:blip r:embed="rId2"/>
          <a:stretch/>
        </p:blipFill>
        <p:spPr>
          <a:xfrm>
            <a:off x="3245400" y="4784760"/>
            <a:ext cx="5817600" cy="382680"/>
          </a:xfrm>
          <a:prstGeom prst="rect">
            <a:avLst/>
          </a:prstGeom>
          <a:ln>
            <a:noFill/>
          </a:ln>
        </p:spPr>
      </p:pic>
      <p:sp>
        <p:nvSpPr>
          <p:cNvPr id="173" name="CustomShape 5"/>
          <p:cNvSpPr/>
          <p:nvPr/>
        </p:nvSpPr>
        <p:spPr>
          <a:xfrm>
            <a:off x="4491000" y="816120"/>
            <a:ext cx="4571640" cy="176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41825f"/>
                </a:solidFill>
                <a:latin typeface="Consolas"/>
                <a:ea typeface="NSimSun"/>
              </a:rPr>
              <a:t>-- select kolone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SELECT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'Radno mjesto'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'Poslodavac'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url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'Link'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rok_prijave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'Rok prijave'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opis_posla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'Opis'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FROM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28200"/>
                </a:solidFill>
                <a:latin typeface="Consolas"/>
                <a:ea typeface="NSimSun"/>
              </a:rPr>
              <a:t>oglasi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JOIN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28200"/>
                </a:solidFill>
                <a:latin typeface="Consolas"/>
                <a:ea typeface="NSimSun"/>
              </a:rPr>
              <a:t>kategorije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ON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kat_id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JOIN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28200"/>
                </a:solidFill>
                <a:latin typeface="Consolas"/>
                <a:ea typeface="NSimSun"/>
              </a:rPr>
              <a:t>poslodavci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ON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pos_id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WHERE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b="0" lang="hr-HR" sz="1000" spc="-1" strike="noStrike">
                <a:solidFill>
                  <a:srgbClr val="0000ff"/>
                </a:solidFill>
                <a:latin typeface="Consolas"/>
                <a:ea typeface="NSimSun"/>
              </a:rPr>
              <a:t>'IT, telekomunikacije'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AND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aktivan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b="0" lang="hr-HR" sz="1000" spc="-1" strike="noStrike">
                <a:solidFill>
                  <a:srgbClr val="0000ff"/>
                </a:solidFill>
                <a:latin typeface="Consolas"/>
                <a:ea typeface="NSimSun"/>
              </a:rPr>
              <a:t>0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;</a:t>
            </a:r>
            <a:endParaRPr b="0" lang="hr-HR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>
                <p:childTnLst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0" y="43920"/>
            <a:ext cx="184320" cy="369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TextShape 2"/>
          <p:cNvSpPr txBox="1"/>
          <p:nvPr/>
        </p:nvSpPr>
        <p:spPr>
          <a:xfrm>
            <a:off x="0" y="260640"/>
            <a:ext cx="9143640" cy="555120"/>
          </a:xfrm>
          <a:prstGeom prst="rect">
            <a:avLst/>
          </a:prstGeom>
          <a:solidFill>
            <a:srgbClr val="82cdec"/>
          </a:solidFill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1" lang="hr-HR" sz="2800" spc="-1" strike="noStrike">
                <a:solidFill>
                  <a:srgbClr val="004a7b"/>
                </a:solidFill>
                <a:latin typeface="Arial"/>
              </a:rPr>
              <a:t>WHERE funkcija(kolona)</a:t>
            </a:r>
            <a:endParaRPr b="0" lang="sr-Latn-R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6" name="CustomShape 3"/>
          <p:cNvSpPr/>
          <p:nvPr/>
        </p:nvSpPr>
        <p:spPr>
          <a:xfrm>
            <a:off x="0" y="816120"/>
            <a:ext cx="457164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41825f"/>
                </a:solidFill>
                <a:latin typeface="Consolas"/>
                <a:ea typeface="NSimSun"/>
              </a:rPr>
              <a:t>-- where s funkcijom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SELECT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'Radno mjesto'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url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'Link'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rok_prijave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'Rok prijave'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opis_posla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'Opis'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FROM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28200"/>
                </a:solidFill>
                <a:latin typeface="Consolas"/>
                <a:ea typeface="NSimSun"/>
              </a:rPr>
              <a:t>oglasi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WHERE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2896f0"/>
                </a:solidFill>
                <a:latin typeface="Consolas"/>
                <a:ea typeface="NSimSun"/>
              </a:rPr>
              <a:t>DATE_FORMAT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(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rok_prijave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 </a:t>
            </a:r>
            <a:r>
              <a:rPr b="0" lang="hr-HR" sz="1000" spc="-1" strike="noStrike">
                <a:solidFill>
                  <a:srgbClr val="0000ff"/>
                </a:solidFill>
                <a:latin typeface="Consolas"/>
                <a:ea typeface="NSimSun"/>
              </a:rPr>
              <a:t>'%Y%m%d'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) &gt; </a:t>
            </a:r>
            <a:r>
              <a:rPr b="0" lang="hr-HR" sz="1000" spc="-1" strike="noStrike">
                <a:solidFill>
                  <a:srgbClr val="0000ff"/>
                </a:solidFill>
                <a:latin typeface="Consolas"/>
                <a:ea typeface="NSimSun"/>
              </a:rPr>
              <a:t>20200601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;</a:t>
            </a:r>
            <a:endParaRPr b="0" lang="hr-HR" sz="1000" spc="-1" strike="noStrike">
              <a:latin typeface="Arial"/>
            </a:endParaRPr>
          </a:p>
        </p:txBody>
      </p:sp>
      <p:sp>
        <p:nvSpPr>
          <p:cNvPr id="177" name="CustomShape 4"/>
          <p:cNvSpPr/>
          <p:nvPr/>
        </p:nvSpPr>
        <p:spPr>
          <a:xfrm>
            <a:off x="5040" y="3069000"/>
            <a:ext cx="457164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41825f"/>
                </a:solidFill>
                <a:latin typeface="Consolas"/>
                <a:ea typeface="NSimSun"/>
              </a:rPr>
              <a:t>-- where bez funkcije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SELECT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'Radno mjesto'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url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'Link'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rok_prijave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'Rok prijave'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opis_posla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'Opis'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FROM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28200"/>
                </a:solidFill>
                <a:latin typeface="Consolas"/>
                <a:ea typeface="NSimSun"/>
              </a:rPr>
              <a:t>oglasi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WHERE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rok_prijave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&gt; </a:t>
            </a:r>
            <a:r>
              <a:rPr b="0" lang="hr-HR" sz="1000" spc="-1" strike="noStrike">
                <a:solidFill>
                  <a:srgbClr val="0000ff"/>
                </a:solidFill>
                <a:latin typeface="Consolas"/>
                <a:ea typeface="NSimSun"/>
              </a:rPr>
              <a:t>20200601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;</a:t>
            </a:r>
            <a:endParaRPr b="0" lang="hr-HR" sz="1000" spc="-1" strike="noStrike">
              <a:latin typeface="Arial"/>
            </a:endParaRPr>
          </a:p>
        </p:txBody>
      </p:sp>
      <p:pic>
        <p:nvPicPr>
          <p:cNvPr id="178" name="Picture 3" descr=""/>
          <p:cNvPicPr/>
          <p:nvPr/>
        </p:nvPicPr>
        <p:blipFill>
          <a:blip r:embed="rId1"/>
          <a:stretch/>
        </p:blipFill>
        <p:spPr>
          <a:xfrm>
            <a:off x="107280" y="2257560"/>
            <a:ext cx="4320360" cy="279720"/>
          </a:xfrm>
          <a:prstGeom prst="rect">
            <a:avLst/>
          </a:prstGeom>
          <a:ln>
            <a:noFill/>
          </a:ln>
        </p:spPr>
      </p:pic>
      <p:pic>
        <p:nvPicPr>
          <p:cNvPr id="179" name="Picture 4" descr=""/>
          <p:cNvPicPr/>
          <p:nvPr/>
        </p:nvPicPr>
        <p:blipFill>
          <a:blip r:embed="rId2"/>
          <a:stretch/>
        </p:blipFill>
        <p:spPr>
          <a:xfrm>
            <a:off x="101880" y="4539960"/>
            <a:ext cx="4331520" cy="256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>
                <p:childTnLst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0" y="43920"/>
            <a:ext cx="184320" cy="369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TextShape 2"/>
          <p:cNvSpPr txBox="1"/>
          <p:nvPr/>
        </p:nvSpPr>
        <p:spPr>
          <a:xfrm>
            <a:off x="0" y="260640"/>
            <a:ext cx="9143640" cy="555120"/>
          </a:xfrm>
          <a:prstGeom prst="rect">
            <a:avLst/>
          </a:prstGeom>
          <a:solidFill>
            <a:srgbClr val="82cdec"/>
          </a:solidFill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1" lang="hr-HR" sz="2800" spc="-1" strike="noStrike">
                <a:solidFill>
                  <a:srgbClr val="004a7b"/>
                </a:solidFill>
                <a:latin typeface="Arial"/>
              </a:rPr>
              <a:t>FULL-TEXT</a:t>
            </a:r>
            <a:endParaRPr b="0" lang="sr-Latn-R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2" name="CustomShape 3"/>
          <p:cNvSpPr/>
          <p:nvPr/>
        </p:nvSpPr>
        <p:spPr>
          <a:xfrm>
            <a:off x="0" y="816120"/>
            <a:ext cx="4571640" cy="587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41825f"/>
                </a:solidFill>
                <a:latin typeface="Consolas"/>
                <a:ea typeface="NSimSun"/>
              </a:rPr>
              <a:t>-- prije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SELECT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'Radno mjesto'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'Poslodavac'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url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'Link'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rok_prijave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'Rok prijave'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'Kategorija'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opis_posla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'Opis'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FROM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28200"/>
                </a:solidFill>
                <a:latin typeface="Consolas"/>
                <a:ea typeface="NSimSun"/>
              </a:rPr>
              <a:t>oglasi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JOIN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28200"/>
                </a:solidFill>
                <a:latin typeface="Consolas"/>
                <a:ea typeface="NSimSun"/>
              </a:rPr>
              <a:t>kategorije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ON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kat_id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JOIN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28200"/>
                </a:solidFill>
                <a:latin typeface="Consolas"/>
                <a:ea typeface="NSimSun"/>
              </a:rPr>
              <a:t>poslodavci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ON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pos_id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WHERE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(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opis_posla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LIKE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0000ff"/>
                </a:solidFill>
                <a:latin typeface="Consolas"/>
                <a:ea typeface="NSimSun"/>
              </a:rPr>
              <a:t>'%javascript%'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OR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opis_posla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LIKE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0000ff"/>
                </a:solidFill>
                <a:latin typeface="Consolas"/>
                <a:ea typeface="NSimSun"/>
              </a:rPr>
              <a:t>'%sql%'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OR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LIKE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0000ff"/>
                </a:solidFill>
                <a:latin typeface="Consolas"/>
                <a:ea typeface="NSimSun"/>
              </a:rPr>
              <a:t>'%javascript%'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OR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LIKE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0000ff"/>
                </a:solidFill>
                <a:latin typeface="Consolas"/>
                <a:ea typeface="NSimSun"/>
              </a:rPr>
              <a:t>'%sql%'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);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 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41825f"/>
                </a:solidFill>
                <a:latin typeface="Consolas"/>
                <a:ea typeface="NSimSun"/>
              </a:rPr>
              <a:t>-- dodavanje full-text na kolone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ALTER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TABLE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28200"/>
                </a:solidFill>
                <a:latin typeface="Consolas"/>
                <a:ea typeface="NSimSun"/>
              </a:rPr>
              <a:t>oglasi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ADD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FULLTEXT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(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 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opis_posla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);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41825f"/>
                </a:solidFill>
                <a:latin typeface="Consolas"/>
                <a:ea typeface="NSimSun"/>
              </a:rPr>
              <a:t>-- nakon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SELECT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'Radno mjesto'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'Poslodavac'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url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'Link'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rok_prijave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'Rok prijave'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'Kategorija'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opis_posla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'Opis'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FROM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28200"/>
                </a:solidFill>
                <a:latin typeface="Consolas"/>
                <a:ea typeface="NSimSun"/>
              </a:rPr>
              <a:t>oglasi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JOIN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28200"/>
                </a:solidFill>
                <a:latin typeface="Consolas"/>
                <a:ea typeface="NSimSun"/>
              </a:rPr>
              <a:t>kategorije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ON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kat_id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JOIN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28200"/>
                </a:solidFill>
                <a:latin typeface="Consolas"/>
                <a:ea typeface="NSimSun"/>
              </a:rPr>
              <a:t>poslodavci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ON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pos_id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WHERE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aktivan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b="0" lang="hr-HR" sz="1000" spc="-1" strike="noStrike">
                <a:solidFill>
                  <a:srgbClr val="0000ff"/>
                </a:solidFill>
                <a:latin typeface="Consolas"/>
                <a:ea typeface="NSimSun"/>
              </a:rPr>
              <a:t>0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AND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(   (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MATCH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(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opis_posla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)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AGAINST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(</a:t>
            </a:r>
            <a:r>
              <a:rPr b="0" lang="hr-HR" sz="1000" spc="-1" strike="noStrike">
                <a:solidFill>
                  <a:srgbClr val="0000ff"/>
                </a:solidFill>
                <a:latin typeface="Consolas"/>
                <a:ea typeface="NSimSun"/>
              </a:rPr>
              <a:t>'javascript'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) )</a:t>
            </a:r>
            <a:endParaRPr b="0" lang="hr-HR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          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OR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(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MATCH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(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opis_posla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, </a:t>
            </a:r>
            <a:r>
              <a:rPr b="0" lang="hr-HR" sz="1000" spc="-1" strike="noStrike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b="0" lang="hr-HR" sz="1000" spc="-1" strike="noStrike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) </a:t>
            </a:r>
            <a:r>
              <a:rPr b="0" lang="hr-HR" sz="1000" spc="-1" strike="noStrike">
                <a:solidFill>
                  <a:srgbClr val="1e5a84"/>
                </a:solidFill>
                <a:latin typeface="Consolas"/>
                <a:ea typeface="NSimSun"/>
              </a:rPr>
              <a:t>AGAINST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(</a:t>
            </a:r>
            <a:r>
              <a:rPr b="0" lang="hr-HR" sz="1000" spc="-1" strike="noStrike">
                <a:solidFill>
                  <a:srgbClr val="0000ff"/>
                </a:solidFill>
                <a:latin typeface="Consolas"/>
                <a:ea typeface="NSimSun"/>
              </a:rPr>
              <a:t>'sql'</a:t>
            </a:r>
            <a:r>
              <a:rPr b="0" lang="hr-HR" sz="1000" spc="-1" strike="noStrike">
                <a:solidFill>
                  <a:srgbClr val="000000"/>
                </a:solidFill>
                <a:latin typeface="Consolas"/>
                <a:ea typeface="NSimSun"/>
              </a:rPr>
              <a:t> ) ));</a:t>
            </a:r>
            <a:endParaRPr b="0" lang="hr-HR" sz="1000" spc="-1" strike="noStrike">
              <a:latin typeface="Arial"/>
            </a:endParaRPr>
          </a:p>
        </p:txBody>
      </p:sp>
      <p:pic>
        <p:nvPicPr>
          <p:cNvPr id="183" name="Picture 2" descr=""/>
          <p:cNvPicPr/>
          <p:nvPr/>
        </p:nvPicPr>
        <p:blipFill>
          <a:blip r:embed="rId1"/>
          <a:stretch/>
        </p:blipFill>
        <p:spPr>
          <a:xfrm>
            <a:off x="3060000" y="1203120"/>
            <a:ext cx="5988960" cy="491040"/>
          </a:xfrm>
          <a:prstGeom prst="rect">
            <a:avLst/>
          </a:prstGeom>
          <a:ln>
            <a:noFill/>
          </a:ln>
        </p:spPr>
      </p:pic>
      <p:pic>
        <p:nvPicPr>
          <p:cNvPr id="184" name="Picture 3" descr=""/>
          <p:cNvPicPr/>
          <p:nvPr/>
        </p:nvPicPr>
        <p:blipFill>
          <a:blip r:embed="rId2"/>
          <a:stretch/>
        </p:blipFill>
        <p:spPr>
          <a:xfrm>
            <a:off x="3059280" y="4437000"/>
            <a:ext cx="5814720" cy="428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>
                <p:childTnLst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_rels/item4.xml.rels><?xml version="1.0" encoding="UTF-8"?>
<Relationships xmlns="http://schemas.openxmlformats.org/package/2006/relationships"><Relationship Id="rId1" Type="http://schemas.openxmlformats.org/officeDocument/2006/relationships/customXmlProps" Target="itemProps4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  <_dlc_DocId xmlns="d69fcfd1-3467-457d-9897-0010baebca35">22FQUJKTTAX4-50-1060</_dlc_DocId>
    <_dlc_DocIdUrl xmlns="d69fcfd1-3467-457d-9897-0010baebca35">
      <Url>http://intranet/sadržaj/servis/vijesti/_layouts/DocIdRedir.aspx?ID=22FQUJKTTAX4-50-1060</Url>
      <Description>22FQUJKTTAX4-50-1060</Description>
    </_dlc_DocIdUr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189A89AE3095A48BC7F0D21D2B5056C" ma:contentTypeVersion="1" ma:contentTypeDescription="Stvaranje novog dokumenta." ma:contentTypeScope="" ma:versionID="f4bdf58d9af7a5d0b02b8d9e3d96042f">
  <xsd:schema xmlns:xsd="http://www.w3.org/2001/XMLSchema" xmlns:xs="http://www.w3.org/2001/XMLSchema" xmlns:p="http://schemas.microsoft.com/office/2006/metadata/properties" xmlns:ns1="http://schemas.microsoft.com/sharepoint/v3" xmlns:ns2="d69fcfd1-3467-457d-9897-0010baebca35" targetNamespace="http://schemas.microsoft.com/office/2006/metadata/properties" ma:root="true" ma:fieldsID="7a0b269335c2703281d22ce8a56acb48" ns1:_="" ns2:_="">
    <xsd:import namespace="http://schemas.microsoft.com/sharepoint/v3"/>
    <xsd:import namespace="d69fcfd1-3467-457d-9897-0010baebca35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Planiranje datuma početka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Planiranje datuma završetka" ma:description="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9fcfd1-3467-457d-9897-0010baebca35" elementFormDefault="qualified">
    <xsd:import namespace="http://schemas.microsoft.com/office/2006/documentManagement/types"/>
    <xsd:import namespace="http://schemas.microsoft.com/office/infopath/2007/PartnerControls"/>
    <xsd:element name="_dlc_DocId" ma:index="10" nillable="true" ma:displayName="Vrijednost ID-a dokumenta" ma:description="Vrijednost ID-a dokumenta dodijeljenog ovoj stavci." ma:internalName="_dlc_DocId" ma:readOnly="true">
      <xsd:simpleType>
        <xsd:restriction base="dms:Text"/>
      </xsd:simpleType>
    </xsd:element>
    <xsd:element name="_dlc_DocIdUrl" ma:index="11" nillable="true" ma:displayName="ID dokumenta" ma:description="Trajna veza do ovog dokumenta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2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Vrsta sadržaja"/>
        <xsd:element ref="dc:title" minOccurs="0" maxOccurs="1" ma:index="4" ma:displayName="Naslov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7A3016DA-8ECF-4F14-ACC6-3B7A50F9BC3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7C2712E-2100-4122-8E72-5BCD35612542}">
  <ds:schemaRefs>
    <ds:schemaRef ds:uri="http://schemas.microsoft.com/office/2006/documentManagement/types"/>
    <ds:schemaRef ds:uri="http://purl.org/dc/elements/1.1/"/>
    <ds:schemaRef ds:uri="d69fcfd1-3467-457d-9897-0010baebca35"/>
    <ds:schemaRef ds:uri="http://schemas.microsoft.com/sharepoint/v3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42FA0B87-C571-4150-B64C-5836CDE100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d69fcfd1-3467-457d-9897-0010baebca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7FE1C6BE-53A9-459D-9FBB-D3A7C0B54AAD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7518</TotalTime>
  <Application>LibreOffice/6.4.4.2$Windows_X86_64 LibreOffice_project/3d775be2011f3886db32dfd395a6a6d1ca2630ff</Application>
  <Words>1877</Words>
  <Paragraphs>381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2015-10-07T08:45:23Z</dcterms:created>
  <dc:creator>Mandic Ivona ES</dc:creator>
  <dc:description/>
  <dc:language>hr-HR</dc:language>
  <cp:lastModifiedBy/>
  <dcterms:modified xsi:type="dcterms:W3CDTF">2020-06-03T10:01:58Z</dcterms:modified>
  <cp:revision>300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hecked by">
    <vt:i4>0</vt:i4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Notes">
    <vt:i4>0</vt:i4>
  </property>
  <property fmtid="{D5CDD505-2E9C-101B-9397-08002B2CF9AE}" pid="6" name="PresentationFormat">
    <vt:lpwstr>On-screen Show (4:3)</vt:lpwstr>
  </property>
  <property fmtid="{D5CDD505-2E9C-101B-9397-08002B2CF9AE}" pid="7" name="ShareDoc">
    <vt:bool>0</vt:bool>
  </property>
  <property fmtid="{D5CDD505-2E9C-101B-9397-08002B2CF9AE}" pid="8" name="Slides">
    <vt:i4>17</vt:i4>
  </property>
</Properties>
</file>